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9"/>
  </p:notesMasterIdLst>
  <p:handoutMasterIdLst>
    <p:handoutMasterId r:id="rId20"/>
  </p:handoutMasterIdLst>
  <p:sldIdLst>
    <p:sldId id="256" r:id="rId6"/>
    <p:sldId id="280" r:id="rId7"/>
    <p:sldId id="270" r:id="rId8"/>
    <p:sldId id="294" r:id="rId9"/>
    <p:sldId id="281" r:id="rId10"/>
    <p:sldId id="278" r:id="rId11"/>
    <p:sldId id="289" r:id="rId12"/>
    <p:sldId id="291" r:id="rId13"/>
    <p:sldId id="290" r:id="rId14"/>
    <p:sldId id="292" r:id="rId15"/>
    <p:sldId id="279" r:id="rId16"/>
    <p:sldId id="293" r:id="rId17"/>
    <p:sldId id="272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elby Maloney" initials="SM" lastIdx="9" clrIdx="0">
    <p:extLst>
      <p:ext uri="{19B8F6BF-5375-455C-9EA6-DF929625EA0E}">
        <p15:presenceInfo xmlns:p15="http://schemas.microsoft.com/office/powerpoint/2012/main" userId="S::Shelby.Maloney@feisystems.com::0364766a-c459-4bfd-aa25-f436dde7c4c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80891" autoAdjust="0"/>
  </p:normalViewPr>
  <p:slideViewPr>
    <p:cSldViewPr snapToGrid="0">
      <p:cViewPr varScale="1">
        <p:scale>
          <a:sx n="86" d="100"/>
          <a:sy n="86" d="100"/>
        </p:scale>
        <p:origin x="4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86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73E1D2-CA78-419B-83D5-622D524FC755}" type="datetimeFigureOut">
              <a:rPr lang="en-US" smtClean="0"/>
              <a:t>3/10/2020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7E054E-6E79-41B1-9DC3-17C9656492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778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A2824-7D47-4FA9-9D14-B68B28FC462C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C5F36-5AAE-40C3-84B7-38040B89B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76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C5F36-5AAE-40C3-84B7-38040B89B3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05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C5F36-5AAE-40C3-84B7-38040B89B3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74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C5F36-5AAE-40C3-84B7-38040B89B3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32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C5F36-5AAE-40C3-84B7-38040B89B3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54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C5F36-5AAE-40C3-84B7-38040B89B3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38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C5F36-5AAE-40C3-84B7-38040B89B3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43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C5F36-5AAE-40C3-84B7-38040B89B3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32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1262" y="2682468"/>
            <a:ext cx="7879938" cy="1731010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262" y="4673600"/>
            <a:ext cx="6178138" cy="1422399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87925" y="6363008"/>
            <a:ext cx="931223" cy="290289"/>
          </a:xfrm>
          <a:prstGeom prst="rect">
            <a:avLst/>
          </a:prstGeom>
        </p:spPr>
        <p:txBody>
          <a:bodyPr anchor="t"/>
          <a:lstStyle/>
          <a:p>
            <a:fld id="{A82C7732-8DAA-48FC-B788-CFBAE7D2B32E}" type="datetimeFigureOut">
              <a:rPr lang="en-US" smtClean="0"/>
              <a:t>3/10/2020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859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ing/Thank you page - no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1839" y="2824223"/>
            <a:ext cx="7278997" cy="2539146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8484433" y="6356350"/>
            <a:ext cx="1616170" cy="365125"/>
          </a:xfrm>
          <a:prstGeom prst="rect">
            <a:avLst/>
          </a:prstGeom>
        </p:spPr>
        <p:txBody>
          <a:bodyPr/>
          <a:lstStyle/>
          <a:p>
            <a:fld id="{A82C7732-8DAA-48FC-B788-CFBAE7D2B32E}" type="datetimeFigureOut">
              <a:rPr lang="en-US" smtClean="0"/>
              <a:t>3/10/2020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216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79830"/>
            <a:ext cx="12192000" cy="998414"/>
          </a:xfrm>
          <a:prstGeom prst="rect">
            <a:avLst/>
          </a:prstGeom>
          <a:solidFill>
            <a:srgbClr val="94CC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1" y="1554480"/>
            <a:ext cx="10761785" cy="426734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00717" y="6347681"/>
            <a:ext cx="1681348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A82C7732-8DAA-48FC-B788-CFBAE7D2B32E}" type="datetimeFigureOut">
              <a:rPr lang="en-US" smtClean="0"/>
              <a:t>3/10/2020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3" y="6057823"/>
            <a:ext cx="2852956" cy="65498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12192000" cy="1005840"/>
          </a:xfrm>
          <a:prstGeom prst="rect">
            <a:avLst/>
          </a:prstGeom>
          <a:solidFill>
            <a:srgbClr val="0E3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31521" y="182880"/>
            <a:ext cx="10761785" cy="967934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45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o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1262" y="2682468"/>
            <a:ext cx="7879938" cy="1731010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262" y="4673600"/>
            <a:ext cx="6178138" cy="1422399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987925" y="6363008"/>
            <a:ext cx="931223" cy="290289"/>
          </a:xfrm>
          <a:prstGeom prst="rect">
            <a:avLst/>
          </a:prstGeom>
        </p:spPr>
        <p:txBody>
          <a:bodyPr anchor="t"/>
          <a:lstStyle/>
          <a:p>
            <a:fld id="{A82C7732-8DAA-48FC-B788-CFBAE7D2B32E}" type="datetimeFigureOut">
              <a:rPr lang="en-US" smtClean="0"/>
              <a:t>3/10/2020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49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79830"/>
            <a:ext cx="12192000" cy="998414"/>
          </a:xfrm>
          <a:prstGeom prst="rect">
            <a:avLst/>
          </a:prstGeom>
          <a:solidFill>
            <a:srgbClr val="94CC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554480"/>
            <a:ext cx="10761785" cy="426734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00716" y="6347679"/>
            <a:ext cx="1681348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A82C7732-8DAA-48FC-B788-CFBAE7D2B32E}" type="datetimeFigureOut">
              <a:rPr lang="en-US" smtClean="0"/>
              <a:t>3/10/2020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3" y="6057821"/>
            <a:ext cx="2852956" cy="65498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12192000" cy="1005840"/>
          </a:xfrm>
          <a:prstGeom prst="rect">
            <a:avLst/>
          </a:prstGeom>
          <a:solidFill>
            <a:srgbClr val="0E3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31520" y="182880"/>
            <a:ext cx="10761785" cy="967934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7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79830"/>
            <a:ext cx="12192000" cy="998414"/>
          </a:xfrm>
          <a:prstGeom prst="rect">
            <a:avLst/>
          </a:prstGeom>
          <a:solidFill>
            <a:srgbClr val="94CC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1005840"/>
          </a:xfrm>
          <a:prstGeom prst="rect">
            <a:avLst/>
          </a:prstGeom>
          <a:solidFill>
            <a:srgbClr val="0E3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182880"/>
            <a:ext cx="10755614" cy="967934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554480"/>
            <a:ext cx="5120640" cy="41978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5720" y="1554480"/>
            <a:ext cx="5120640" cy="41978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3" y="6057821"/>
            <a:ext cx="2852956" cy="6549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381" y="0"/>
            <a:ext cx="921619" cy="5500914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0100716" y="6389077"/>
            <a:ext cx="1681348" cy="364829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A82C7732-8DAA-48FC-B788-CFBAE7D2B32E}" type="datetimeFigureOut">
              <a:rPr lang="en-US" smtClean="0"/>
              <a:t>3/10/2020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709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- corner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79830"/>
            <a:ext cx="12192000" cy="998414"/>
          </a:xfrm>
          <a:prstGeom prst="rect">
            <a:avLst/>
          </a:prstGeom>
          <a:solidFill>
            <a:srgbClr val="94CC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12192000" cy="1005840"/>
          </a:xfrm>
          <a:prstGeom prst="rect">
            <a:avLst/>
          </a:prstGeom>
          <a:solidFill>
            <a:srgbClr val="0E3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0100716" y="6389077"/>
            <a:ext cx="1681348" cy="364829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A82C7732-8DAA-48FC-B788-CFBAE7D2B32E}" type="datetimeFigureOut">
              <a:rPr lang="en-US" smtClean="0"/>
              <a:t>3/10/2020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086" y="1"/>
            <a:ext cx="2452914" cy="227770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31520" y="1554480"/>
            <a:ext cx="10874326" cy="42814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3" y="6057821"/>
            <a:ext cx="2852956" cy="654983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731520" y="182880"/>
            <a:ext cx="10755614" cy="967934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5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1257300"/>
            <a:ext cx="10621108" cy="1270000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819400"/>
            <a:ext cx="10621108" cy="22994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0100716" y="6347679"/>
            <a:ext cx="1681348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A82C7732-8DAA-48FC-B788-CFBAE7D2B32E}" type="datetimeFigureOut">
              <a:rPr lang="en-US" smtClean="0"/>
              <a:t>3/10/2020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3" y="6057821"/>
            <a:ext cx="2852956" cy="65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71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65760"/>
            <a:ext cx="10723100" cy="1167369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554480"/>
            <a:ext cx="521208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505075"/>
            <a:ext cx="5212080" cy="31950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2540" y="1554480"/>
            <a:ext cx="521208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2540" y="2505075"/>
            <a:ext cx="5212080" cy="31950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00716" y="6347679"/>
            <a:ext cx="1681348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A82C7732-8DAA-48FC-B788-CFBAE7D2B32E}" type="datetimeFigureOut">
              <a:rPr lang="en-US" smtClean="0"/>
              <a:t>3/10/2020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3" y="6057821"/>
            <a:ext cx="2852956" cy="65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61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top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1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548640"/>
            <a:ext cx="10719582" cy="728617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idx="1"/>
          </p:nvPr>
        </p:nvSpPr>
        <p:spPr>
          <a:xfrm>
            <a:off x="731520" y="1554480"/>
            <a:ext cx="10719582" cy="3599398"/>
          </a:xfrm>
        </p:spPr>
        <p:txBody>
          <a:bodyPr/>
          <a:lstStyle/>
          <a:p>
            <a:pPr lvl="0"/>
            <a:r>
              <a:rPr lang="en-US">
                <a:solidFill>
                  <a:schemeClr val="tx1"/>
                </a:solidFill>
              </a:rPr>
              <a:t>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0100716" y="6347679"/>
            <a:ext cx="1681348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A82C7732-8DAA-48FC-B788-CFBAE7D2B32E}" type="datetimeFigureOut">
              <a:rPr lang="en-US" smtClean="0"/>
              <a:t>3/10/2020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3" y="6057821"/>
            <a:ext cx="2852956" cy="65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58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ing/Thank yo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74177" y="6356350"/>
            <a:ext cx="1226426" cy="365125"/>
          </a:xfrm>
          <a:prstGeom prst="rect">
            <a:avLst/>
          </a:prstGeom>
        </p:spPr>
        <p:txBody>
          <a:bodyPr/>
          <a:lstStyle/>
          <a:p>
            <a:fld id="{A82C7732-8DAA-48FC-B788-CFBAE7D2B32E}" type="datetimeFigureOut">
              <a:rPr lang="en-US" smtClean="0"/>
              <a:t>3/10/2020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1839" y="2824223"/>
            <a:ext cx="7278997" cy="2539146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349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0100716" y="6412375"/>
            <a:ext cx="1681348" cy="300429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82C7732-8DAA-48FC-B788-CFBAE7D2B32E}" type="datetimeFigureOut">
              <a:rPr lang="en-US" smtClean="0"/>
              <a:t>3/10/2020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3" y="6057821"/>
            <a:ext cx="2852956" cy="65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83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Mississippi Data Warehouse:</a:t>
            </a:r>
            <a:br>
              <a:rPr lang="en-US" sz="4800" dirty="0"/>
            </a:br>
            <a:r>
              <a:rPr lang="en-US" sz="4800" dirty="0"/>
              <a:t>Source Record Identifiers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262" y="5039360"/>
            <a:ext cx="6178138" cy="1422399"/>
          </a:xfrm>
        </p:spPr>
        <p:txBody>
          <a:bodyPr/>
          <a:lstStyle/>
          <a:p>
            <a:r>
              <a:rPr lang="en-US" dirty="0"/>
              <a:t>03/11/2020</a:t>
            </a:r>
          </a:p>
        </p:txBody>
      </p:sp>
    </p:spTree>
    <p:extLst>
      <p:ext uri="{BB962C8B-B14F-4D97-AF65-F5344CB8AC3E}">
        <p14:creationId xmlns:p14="http://schemas.microsoft.com/office/powerpoint/2010/main" val="3789820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41941B-BB75-485D-9910-0792DF7E5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Creation in XML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B4567D-75CE-44A7-96CA-EAF64F7340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4"/>
          <a:stretch/>
        </p:blipFill>
        <p:spPr>
          <a:xfrm>
            <a:off x="1193180" y="1710431"/>
            <a:ext cx="7039099" cy="301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54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0AE151-07DB-4B6E-AEC2-EB643272725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en-US" dirty="0"/>
              <a:t>SRI and Relationships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456913B-6556-4B10-A1E3-6E11973AB5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290836"/>
              </p:ext>
            </p:extLst>
          </p:nvPr>
        </p:nvGraphicFramePr>
        <p:xfrm>
          <a:off x="430869" y="1777235"/>
          <a:ext cx="5189345" cy="1798320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3532781003"/>
                    </a:ext>
                  </a:extLst>
                </a:gridCol>
                <a:gridCol w="1968500">
                  <a:extLst>
                    <a:ext uri="{9D8B030D-6E8A-4147-A177-3AD203B41FA5}">
                      <a16:colId xmlns:a16="http://schemas.microsoft.com/office/drawing/2014/main" val="3402324068"/>
                    </a:ext>
                  </a:extLst>
                </a:gridCol>
                <a:gridCol w="901082">
                  <a:extLst>
                    <a:ext uri="{9D8B030D-6E8A-4147-A177-3AD203B41FA5}">
                      <a16:colId xmlns:a16="http://schemas.microsoft.com/office/drawing/2014/main" val="3427279487"/>
                    </a:ext>
                  </a:extLst>
                </a:gridCol>
                <a:gridCol w="903249">
                  <a:extLst>
                    <a:ext uri="{9D8B030D-6E8A-4147-A177-3AD203B41FA5}">
                      <a16:colId xmlns:a16="http://schemas.microsoft.com/office/drawing/2014/main" val="208311646"/>
                    </a:ext>
                  </a:extLst>
                </a:gridCol>
                <a:gridCol w="591014">
                  <a:extLst>
                    <a:ext uri="{9D8B030D-6E8A-4147-A177-3AD203B41FA5}">
                      <a16:colId xmlns:a16="http://schemas.microsoft.com/office/drawing/2014/main" val="3729753760"/>
                    </a:ext>
                  </a:extLst>
                </a:gridCol>
              </a:tblGrid>
              <a:tr h="46482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Provider SRI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 Name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 Name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DOB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983901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0000149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000014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Smith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Gerald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1/2/1978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203196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0000150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000014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Jones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Patricia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1/4/1980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972256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0000151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000014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Bunny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Bugs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1/3/1948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996219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0000152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000015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Fudd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Elmer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1/4/1948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869429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0000153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000015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Duck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Daffy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1/2/1978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722826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BF9B47D-E944-43DE-A9FE-B7CEB50FCD15}"/>
              </a:ext>
            </a:extLst>
          </p:cNvPr>
          <p:cNvSpPr txBox="1"/>
          <p:nvPr/>
        </p:nvSpPr>
        <p:spPr>
          <a:xfrm>
            <a:off x="312234" y="1407903"/>
            <a:ext cx="2200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Provider Clients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37D0A9B-0F6A-4C8A-812B-051C12505E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698807"/>
              </p:ext>
            </p:extLst>
          </p:nvPr>
        </p:nvGraphicFramePr>
        <p:xfrm>
          <a:off x="6109327" y="4490389"/>
          <a:ext cx="3781805" cy="998220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3532781003"/>
                    </a:ext>
                  </a:extLst>
                </a:gridCol>
                <a:gridCol w="2956305">
                  <a:extLst>
                    <a:ext uri="{9D8B030D-6E8A-4147-A177-3AD203B41FA5}">
                      <a16:colId xmlns:a16="http://schemas.microsoft.com/office/drawing/2014/main" val="3402324068"/>
                    </a:ext>
                  </a:extLst>
                </a:gridCol>
              </a:tblGrid>
              <a:tr h="46482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Provider Name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983901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000014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Provider 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203196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000015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Provider B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9722561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A009A1D-745F-4311-9195-8DEC370C452E}"/>
              </a:ext>
            </a:extLst>
          </p:cNvPr>
          <p:cNvSpPr/>
          <p:nvPr/>
        </p:nvSpPr>
        <p:spPr>
          <a:xfrm>
            <a:off x="6096000" y="4105715"/>
            <a:ext cx="1084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Providers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0F4284F-48A4-4BD7-8C7E-2327C550A822}"/>
              </a:ext>
            </a:extLst>
          </p:cNvPr>
          <p:cNvCxnSpPr>
            <a:endCxn id="8" idx="1"/>
          </p:cNvCxnSpPr>
          <p:nvPr/>
        </p:nvCxnSpPr>
        <p:spPr>
          <a:xfrm>
            <a:off x="2665141" y="2364059"/>
            <a:ext cx="3444186" cy="2625440"/>
          </a:xfrm>
          <a:prstGeom prst="straightConnector1">
            <a:avLst/>
          </a:prstGeom>
          <a:ln w="76200">
            <a:solidFill>
              <a:schemeClr val="accent6">
                <a:lumMod val="75000"/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060F674-D459-4EC7-B4D5-17564FC4E8CD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2512323" y="2653990"/>
            <a:ext cx="3597004" cy="2335509"/>
          </a:xfrm>
          <a:prstGeom prst="straightConnector1">
            <a:avLst/>
          </a:prstGeom>
          <a:ln w="76200">
            <a:solidFill>
              <a:schemeClr val="accent6">
                <a:lumMod val="75000"/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E4E4EE1-329E-4216-A773-A7EE8C1F8948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2430966" y="2888166"/>
            <a:ext cx="3678361" cy="2101333"/>
          </a:xfrm>
          <a:prstGeom prst="straightConnector1">
            <a:avLst/>
          </a:prstGeom>
          <a:ln w="76200">
            <a:solidFill>
              <a:schemeClr val="accent6">
                <a:lumMod val="75000"/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8CCB4F6-97D1-420D-9B56-501746939AC2}"/>
              </a:ext>
            </a:extLst>
          </p:cNvPr>
          <p:cNvCxnSpPr>
            <a:cxnSpLocks/>
          </p:cNvCxnSpPr>
          <p:nvPr/>
        </p:nvCxnSpPr>
        <p:spPr>
          <a:xfrm>
            <a:off x="2430966" y="3166946"/>
            <a:ext cx="3678361" cy="2112484"/>
          </a:xfrm>
          <a:prstGeom prst="straightConnector1">
            <a:avLst/>
          </a:prstGeom>
          <a:ln w="76200">
            <a:solidFill>
              <a:srgbClr val="00B0F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DF539CD-0C71-4E25-831B-720978825282}"/>
              </a:ext>
            </a:extLst>
          </p:cNvPr>
          <p:cNvCxnSpPr>
            <a:cxnSpLocks/>
          </p:cNvCxnSpPr>
          <p:nvPr/>
        </p:nvCxnSpPr>
        <p:spPr>
          <a:xfrm>
            <a:off x="2300868" y="3426476"/>
            <a:ext cx="3808459" cy="1852954"/>
          </a:xfrm>
          <a:prstGeom prst="straightConnector1">
            <a:avLst/>
          </a:prstGeom>
          <a:ln w="76200">
            <a:solidFill>
              <a:srgbClr val="00B0F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67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0AE151-07DB-4B6E-AEC2-EB643272725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en-US" dirty="0"/>
              <a:t>SRI and Relationships 2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456913B-6556-4B10-A1E3-6E11973AB5DA}"/>
              </a:ext>
            </a:extLst>
          </p:cNvPr>
          <p:cNvGraphicFramePr>
            <a:graphicFrameLocks noGrp="1"/>
          </p:cNvGraphicFramePr>
          <p:nvPr/>
        </p:nvGraphicFramePr>
        <p:xfrm>
          <a:off x="430869" y="1777235"/>
          <a:ext cx="5189345" cy="1798320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3532781003"/>
                    </a:ext>
                  </a:extLst>
                </a:gridCol>
                <a:gridCol w="1968500">
                  <a:extLst>
                    <a:ext uri="{9D8B030D-6E8A-4147-A177-3AD203B41FA5}">
                      <a16:colId xmlns:a16="http://schemas.microsoft.com/office/drawing/2014/main" val="3402324068"/>
                    </a:ext>
                  </a:extLst>
                </a:gridCol>
                <a:gridCol w="901082">
                  <a:extLst>
                    <a:ext uri="{9D8B030D-6E8A-4147-A177-3AD203B41FA5}">
                      <a16:colId xmlns:a16="http://schemas.microsoft.com/office/drawing/2014/main" val="3427279487"/>
                    </a:ext>
                  </a:extLst>
                </a:gridCol>
                <a:gridCol w="903249">
                  <a:extLst>
                    <a:ext uri="{9D8B030D-6E8A-4147-A177-3AD203B41FA5}">
                      <a16:colId xmlns:a16="http://schemas.microsoft.com/office/drawing/2014/main" val="208311646"/>
                    </a:ext>
                  </a:extLst>
                </a:gridCol>
                <a:gridCol w="591014">
                  <a:extLst>
                    <a:ext uri="{9D8B030D-6E8A-4147-A177-3AD203B41FA5}">
                      <a16:colId xmlns:a16="http://schemas.microsoft.com/office/drawing/2014/main" val="3729753760"/>
                    </a:ext>
                  </a:extLst>
                </a:gridCol>
              </a:tblGrid>
              <a:tr h="46482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Provider SRI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 Name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 Name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DOB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983901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0000149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000014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Smith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Gerald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1/2/1978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203196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0000150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000014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Jones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Patricia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1/4/1980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972256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0000151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000014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Bunny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Bugs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1/3/1948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996219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0000152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000015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Fudd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Elmer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1/4/1948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869429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0000153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000015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Duck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Daffy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1/2/1978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722826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BF9B47D-E944-43DE-A9FE-B7CEB50FCD15}"/>
              </a:ext>
            </a:extLst>
          </p:cNvPr>
          <p:cNvSpPr txBox="1"/>
          <p:nvPr/>
        </p:nvSpPr>
        <p:spPr>
          <a:xfrm>
            <a:off x="312234" y="1407903"/>
            <a:ext cx="2200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Provider Clients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37D0A9B-0F6A-4C8A-812B-051C12505E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539205"/>
              </p:ext>
            </p:extLst>
          </p:nvPr>
        </p:nvGraphicFramePr>
        <p:xfrm>
          <a:off x="6187386" y="1777235"/>
          <a:ext cx="3781805" cy="998220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3532781003"/>
                    </a:ext>
                  </a:extLst>
                </a:gridCol>
                <a:gridCol w="2956305">
                  <a:extLst>
                    <a:ext uri="{9D8B030D-6E8A-4147-A177-3AD203B41FA5}">
                      <a16:colId xmlns:a16="http://schemas.microsoft.com/office/drawing/2014/main" val="3402324068"/>
                    </a:ext>
                  </a:extLst>
                </a:gridCol>
              </a:tblGrid>
              <a:tr h="46482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Provider Name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983901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000014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Provider 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203196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000015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Provider B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9722561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A009A1D-745F-4311-9195-8DEC370C452E}"/>
              </a:ext>
            </a:extLst>
          </p:cNvPr>
          <p:cNvSpPr/>
          <p:nvPr/>
        </p:nvSpPr>
        <p:spPr>
          <a:xfrm>
            <a:off x="6174059" y="1392561"/>
            <a:ext cx="1084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Providers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E4E4EE1-329E-4216-A773-A7EE8C1F8948}"/>
              </a:ext>
            </a:extLst>
          </p:cNvPr>
          <p:cNvCxnSpPr>
            <a:cxnSpLocks/>
          </p:cNvCxnSpPr>
          <p:nvPr/>
        </p:nvCxnSpPr>
        <p:spPr>
          <a:xfrm flipV="1">
            <a:off x="4379141" y="2676395"/>
            <a:ext cx="1808245" cy="3166844"/>
          </a:xfrm>
          <a:prstGeom prst="straightConnector1">
            <a:avLst/>
          </a:prstGeom>
          <a:ln w="76200">
            <a:solidFill>
              <a:schemeClr val="accent6">
                <a:lumMod val="75000"/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46678F7-7F06-4312-A225-6C06CC6724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753571"/>
              </p:ext>
            </p:extLst>
          </p:nvPr>
        </p:nvGraphicFramePr>
        <p:xfrm>
          <a:off x="764947" y="5096109"/>
          <a:ext cx="9048126" cy="928432"/>
        </p:xfrm>
        <a:graphic>
          <a:graphicData uri="http://schemas.openxmlformats.org/drawingml/2006/table">
            <a:tbl>
              <a:tblPr/>
              <a:tblGrid>
                <a:gridCol w="1426979">
                  <a:extLst>
                    <a:ext uri="{9D8B030D-6E8A-4147-A177-3AD203B41FA5}">
                      <a16:colId xmlns:a16="http://schemas.microsoft.com/office/drawing/2014/main" val="4268894041"/>
                    </a:ext>
                  </a:extLst>
                </a:gridCol>
                <a:gridCol w="1465674">
                  <a:extLst>
                    <a:ext uri="{9D8B030D-6E8A-4147-A177-3AD203B41FA5}">
                      <a16:colId xmlns:a16="http://schemas.microsoft.com/office/drawing/2014/main" val="4002930971"/>
                    </a:ext>
                  </a:extLst>
                </a:gridCol>
                <a:gridCol w="1839951">
                  <a:extLst>
                    <a:ext uri="{9D8B030D-6E8A-4147-A177-3AD203B41FA5}">
                      <a16:colId xmlns:a16="http://schemas.microsoft.com/office/drawing/2014/main" val="3747183722"/>
                    </a:ext>
                  </a:extLst>
                </a:gridCol>
                <a:gridCol w="1577985">
                  <a:extLst>
                    <a:ext uri="{9D8B030D-6E8A-4147-A177-3AD203B41FA5}">
                      <a16:colId xmlns:a16="http://schemas.microsoft.com/office/drawing/2014/main" val="706881554"/>
                    </a:ext>
                  </a:extLst>
                </a:gridCol>
                <a:gridCol w="2737537">
                  <a:extLst>
                    <a:ext uri="{9D8B030D-6E8A-4147-A177-3AD203B41FA5}">
                      <a16:colId xmlns:a16="http://schemas.microsoft.com/office/drawing/2014/main" val="1711877715"/>
                    </a:ext>
                  </a:extLst>
                </a:gridCol>
              </a:tblGrid>
              <a:tr h="621110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SRI</a:t>
                      </a:r>
                    </a:p>
                  </a:txBody>
                  <a:tcPr marL="7397" marR="7397" marT="7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Client SRI</a:t>
                      </a:r>
                    </a:p>
                  </a:txBody>
                  <a:tcPr marL="7397" marR="7397" marT="7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Provider SRI</a:t>
                      </a:r>
                    </a:p>
                  </a:txBody>
                  <a:tcPr marL="7397" marR="7397" marT="7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Residence County</a:t>
                      </a:r>
                    </a:p>
                  </a:txBody>
                  <a:tcPr marL="7397" marR="7397" marT="7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 of First Contact</a:t>
                      </a:r>
                    </a:p>
                  </a:txBody>
                  <a:tcPr marL="7397" marR="7397" marT="7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8784847"/>
                  </a:ext>
                </a:extLst>
              </a:tr>
              <a:tr h="30732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0001941</a:t>
                      </a:r>
                    </a:p>
                  </a:txBody>
                  <a:tcPr marL="7397" marR="7397" marT="7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0000152</a:t>
                      </a:r>
                    </a:p>
                  </a:txBody>
                  <a:tcPr marL="7397" marR="7397" marT="7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000015</a:t>
                      </a:r>
                    </a:p>
                  </a:txBody>
                  <a:tcPr marL="7397" marR="7397" marT="7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1321.4</a:t>
                      </a:r>
                    </a:p>
                  </a:txBody>
                  <a:tcPr marL="7397" marR="7397" marT="7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1/7/2020</a:t>
                      </a:r>
                    </a:p>
                  </a:txBody>
                  <a:tcPr marL="7397" marR="7397" marT="7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782352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28FB88DA-D800-48C6-98CE-3057B01338D5}"/>
              </a:ext>
            </a:extLst>
          </p:cNvPr>
          <p:cNvSpPr txBox="1"/>
          <p:nvPr/>
        </p:nvSpPr>
        <p:spPr>
          <a:xfrm>
            <a:off x="643054" y="4517169"/>
            <a:ext cx="3736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Provider Treatment Episode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185984D-A22B-4CCC-825A-116F93374265}"/>
              </a:ext>
            </a:extLst>
          </p:cNvPr>
          <p:cNvCxnSpPr>
            <a:cxnSpLocks/>
          </p:cNvCxnSpPr>
          <p:nvPr/>
        </p:nvCxnSpPr>
        <p:spPr>
          <a:xfrm flipH="1" flipV="1">
            <a:off x="947855" y="3144645"/>
            <a:ext cx="2051823" cy="2751564"/>
          </a:xfrm>
          <a:prstGeom prst="straightConnector1">
            <a:avLst/>
          </a:prstGeom>
          <a:ln w="76200">
            <a:solidFill>
              <a:schemeClr val="accent6">
                <a:lumMod val="75000"/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077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BF1075-6989-45AE-9E82-8414E59B0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384184"/>
            <a:ext cx="10761785" cy="4437644"/>
          </a:xfrm>
        </p:spPr>
        <p:txBody>
          <a:bodyPr>
            <a:normAutofit/>
          </a:bodyPr>
          <a:lstStyle/>
          <a:p>
            <a:r>
              <a:rPr lang="en-US" sz="2200" dirty="0"/>
              <a:t>Referencing a Source Record Identifier instead of creating a full Performance Outcome Measure. </a:t>
            </a:r>
            <a:r>
              <a:rPr lang="en-US" sz="2200"/>
              <a:t>(See XML)</a:t>
            </a:r>
            <a:endParaRPr lang="en-US" sz="2200" dirty="0"/>
          </a:p>
          <a:p>
            <a:endParaRPr lang="en-US" sz="2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10BE41-4F69-4DA3-857C-6418A8E2B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Topics</a:t>
            </a:r>
          </a:p>
        </p:txBody>
      </p:sp>
    </p:spTree>
    <p:extLst>
      <p:ext uri="{BB962C8B-B14F-4D97-AF65-F5344CB8AC3E}">
        <p14:creationId xmlns:p14="http://schemas.microsoft.com/office/powerpoint/2010/main" val="861727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8C709E-C966-4D95-ACD3-EE2A0DB2F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150814"/>
            <a:ext cx="10761785" cy="4671013"/>
          </a:xfrm>
        </p:spPr>
        <p:txBody>
          <a:bodyPr numCol="1">
            <a:normAutofit/>
          </a:bodyPr>
          <a:lstStyle/>
          <a:p>
            <a:r>
              <a:rPr lang="en-US" sz="3200" dirty="0"/>
              <a:t>Unique identifier for a record</a:t>
            </a:r>
          </a:p>
          <a:p>
            <a:r>
              <a:rPr lang="en-US" sz="3200" dirty="0"/>
              <a:t>Can be based upon information that should not change</a:t>
            </a:r>
          </a:p>
          <a:p>
            <a:r>
              <a:rPr lang="en-US" sz="3200" dirty="0"/>
              <a:t>Can be arbitrary</a:t>
            </a:r>
          </a:p>
          <a:p>
            <a:r>
              <a:rPr lang="en-US" sz="3200" dirty="0"/>
              <a:t>Cannot be changed once created</a:t>
            </a:r>
          </a:p>
          <a:p>
            <a:r>
              <a:rPr lang="en-US" sz="3200" dirty="0"/>
              <a:t>Must be unique within table</a:t>
            </a:r>
          </a:p>
          <a:p>
            <a:r>
              <a:rPr lang="en-US" sz="3200" dirty="0"/>
              <a:t>In the Data Warehouse, this is likely the Unique Identifier from the source EHR.</a:t>
            </a:r>
          </a:p>
          <a:p>
            <a:r>
              <a:rPr lang="en-US" sz="3200" dirty="0"/>
              <a:t>Providers must provide a SRI</a:t>
            </a:r>
          </a:p>
          <a:p>
            <a:endParaRPr lang="en-US"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41941B-BB75-485D-9910-0792DF7E5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Source Record Identifier (SRI)?</a:t>
            </a:r>
          </a:p>
        </p:txBody>
      </p:sp>
    </p:spTree>
    <p:extLst>
      <p:ext uri="{BB962C8B-B14F-4D97-AF65-F5344CB8AC3E}">
        <p14:creationId xmlns:p14="http://schemas.microsoft.com/office/powerpoint/2010/main" val="587985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41941B-BB75-485D-9910-0792DF7E5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Source Record Identifiers in the Data Warehouse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BE1E48F-CBD9-4E61-AF8D-FE28AF52E1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981067"/>
              </p:ext>
            </p:extLst>
          </p:nvPr>
        </p:nvGraphicFramePr>
        <p:xfrm>
          <a:off x="1465005" y="1455173"/>
          <a:ext cx="10166555" cy="3563631"/>
        </p:xfrm>
        <a:graphic>
          <a:graphicData uri="http://schemas.openxmlformats.org/drawingml/2006/table">
            <a:tbl>
              <a:tblPr/>
              <a:tblGrid>
                <a:gridCol w="1661653">
                  <a:extLst>
                    <a:ext uri="{9D8B030D-6E8A-4147-A177-3AD203B41FA5}">
                      <a16:colId xmlns:a16="http://schemas.microsoft.com/office/drawing/2014/main" val="2745072656"/>
                    </a:ext>
                  </a:extLst>
                </a:gridCol>
                <a:gridCol w="2153265">
                  <a:extLst>
                    <a:ext uri="{9D8B030D-6E8A-4147-A177-3AD203B41FA5}">
                      <a16:colId xmlns:a16="http://schemas.microsoft.com/office/drawing/2014/main" val="1463890531"/>
                    </a:ext>
                  </a:extLst>
                </a:gridCol>
                <a:gridCol w="3057832">
                  <a:extLst>
                    <a:ext uri="{9D8B030D-6E8A-4147-A177-3AD203B41FA5}">
                      <a16:colId xmlns:a16="http://schemas.microsoft.com/office/drawing/2014/main" val="2148207079"/>
                    </a:ext>
                  </a:extLst>
                </a:gridCol>
                <a:gridCol w="3293805">
                  <a:extLst>
                    <a:ext uri="{9D8B030D-6E8A-4147-A177-3AD203B41FA5}">
                      <a16:colId xmlns:a16="http://schemas.microsoft.com/office/drawing/2014/main" val="3160165808"/>
                    </a:ext>
                  </a:extLst>
                </a:gridCol>
              </a:tblGrid>
              <a:tr h="29857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Object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Primary Identifier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Referenced Identifiers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730838"/>
                  </a:ext>
                </a:extLst>
              </a:tr>
              <a:tr h="2756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Provider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Source Record Identifier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0415311"/>
                  </a:ext>
                </a:extLst>
              </a:tr>
              <a:tr h="2756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Provider Site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Source Record Identifier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4406791"/>
                  </a:ext>
                </a:extLst>
              </a:tr>
              <a:tr h="2756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Provider Site Phone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Source Record Identifier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1221469"/>
                  </a:ext>
                </a:extLst>
              </a:tr>
              <a:tr h="2469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Provider Client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Source Record Identifier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Provider Source Record Identifier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1848491"/>
                  </a:ext>
                </a:extLst>
              </a:tr>
              <a:tr h="2401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Treatment Episode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Source Record Identifier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Provider Source Record Identifier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Client Source Record Identifier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450590"/>
                  </a:ext>
                </a:extLst>
              </a:tr>
              <a:tr h="2556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Admission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Source Record Identifier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Provider Site Source Record Identifier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1454981"/>
                  </a:ext>
                </a:extLst>
              </a:tr>
              <a:tr h="2756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Discharge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Source Record Identifier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0677816"/>
                  </a:ext>
                </a:extLst>
              </a:tr>
              <a:tr h="2756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Functional Assessment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Source Record Identifier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8711636"/>
                  </a:ext>
                </a:extLst>
              </a:tr>
              <a:tr h="429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Performance Outcome Measure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Source Record Identifier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7422346"/>
                  </a:ext>
                </a:extLst>
              </a:tr>
              <a:tr h="2756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UsedSubstance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Source Record Identifier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63429"/>
                  </a:ext>
                </a:extLst>
              </a:tr>
              <a:tr h="2756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Diagnosis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Source Record Identifier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58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1605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8C709E-C966-4D95-ACD3-EE2A0DB2F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150814"/>
            <a:ext cx="10761785" cy="4671013"/>
          </a:xfrm>
        </p:spPr>
        <p:txBody>
          <a:bodyPr numCol="1">
            <a:normAutofit/>
          </a:bodyPr>
          <a:lstStyle/>
          <a:p>
            <a:r>
              <a:rPr lang="en-US" sz="3200" dirty="0"/>
              <a:t>SRI Good Examples</a:t>
            </a:r>
          </a:p>
          <a:p>
            <a:pPr lvl="1"/>
            <a:r>
              <a:rPr lang="en-US" sz="2800" dirty="0"/>
              <a:t>Serial ID: 000134920491</a:t>
            </a:r>
          </a:p>
          <a:p>
            <a:pPr lvl="1"/>
            <a:r>
              <a:rPr lang="en-US" sz="2800" dirty="0"/>
              <a:t>GUID: 4d33d653-235f-48f9-b288-cecdac4f414d</a:t>
            </a:r>
          </a:p>
          <a:p>
            <a:pPr lvl="1"/>
            <a:r>
              <a:rPr lang="en-US" sz="2800" dirty="0"/>
              <a:t>Based on Source Data: brockmanjamesdavid|020120201423</a:t>
            </a:r>
            <a:endParaRPr lang="en-US" sz="2200" dirty="0"/>
          </a:p>
          <a:p>
            <a:r>
              <a:rPr lang="en-US" sz="3200" dirty="0"/>
              <a:t>SRI Bad Examples:</a:t>
            </a:r>
          </a:p>
          <a:p>
            <a:pPr lvl="1"/>
            <a:r>
              <a:rPr lang="en-US" sz="2800" dirty="0"/>
              <a:t>Last Name (not unique)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41941B-BB75-485D-9910-0792DF7E5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SRI Examples</a:t>
            </a:r>
          </a:p>
        </p:txBody>
      </p:sp>
    </p:spTree>
    <p:extLst>
      <p:ext uri="{BB962C8B-B14F-4D97-AF65-F5344CB8AC3E}">
        <p14:creationId xmlns:p14="http://schemas.microsoft.com/office/powerpoint/2010/main" val="2158132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8C709E-C966-4D95-ACD3-EE2A0DB2F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150814"/>
            <a:ext cx="10761785" cy="4671013"/>
          </a:xfrm>
        </p:spPr>
        <p:txBody>
          <a:bodyPr numCol="1">
            <a:normAutofit/>
          </a:bodyPr>
          <a:lstStyle/>
          <a:p>
            <a:r>
              <a:rPr lang="en-US" sz="3200" dirty="0"/>
              <a:t>Data Update vs Data Creation</a:t>
            </a:r>
          </a:p>
          <a:p>
            <a:r>
              <a:rPr lang="en-US" sz="3200" dirty="0"/>
              <a:t>Associating Entities</a:t>
            </a:r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41941B-BB75-485D-9910-0792DF7E5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SRIs for?</a:t>
            </a:r>
          </a:p>
        </p:txBody>
      </p:sp>
    </p:spTree>
    <p:extLst>
      <p:ext uri="{BB962C8B-B14F-4D97-AF65-F5344CB8AC3E}">
        <p14:creationId xmlns:p14="http://schemas.microsoft.com/office/powerpoint/2010/main" val="2967567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4386990-0458-46D5-B426-9EE8094F35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4741121"/>
              </p:ext>
            </p:extLst>
          </p:nvPr>
        </p:nvGraphicFramePr>
        <p:xfrm>
          <a:off x="731520" y="1752406"/>
          <a:ext cx="7137400" cy="1531620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2119523894"/>
                    </a:ext>
                  </a:extLst>
                </a:gridCol>
                <a:gridCol w="1968500">
                  <a:extLst>
                    <a:ext uri="{9D8B030D-6E8A-4147-A177-3AD203B41FA5}">
                      <a16:colId xmlns:a16="http://schemas.microsoft.com/office/drawing/2014/main" val="675291544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945636451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899516133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569479678"/>
                    </a:ext>
                  </a:extLst>
                </a:gridCol>
              </a:tblGrid>
              <a:tr h="46482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Provider SRI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 Name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 Name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DOB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70622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0000149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000014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Smith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Gerald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1/2/1978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685369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0000150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000014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Jones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Patricia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1/4/1980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947678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0000151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000014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Bunny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Bugs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1/3/1948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311103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0000152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000015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Fudd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Elmer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1/4/1948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3738135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E941941B-BB75-485D-9910-0792DF7E5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Update vs Creation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1F2C60-D20A-44EE-B173-87198E7D946E}"/>
              </a:ext>
            </a:extLst>
          </p:cNvPr>
          <p:cNvSpPr txBox="1"/>
          <p:nvPr/>
        </p:nvSpPr>
        <p:spPr>
          <a:xfrm>
            <a:off x="731520" y="1371922"/>
            <a:ext cx="420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Example: Existing Data</a:t>
            </a:r>
          </a:p>
        </p:txBody>
      </p:sp>
    </p:spTree>
    <p:extLst>
      <p:ext uri="{BB962C8B-B14F-4D97-AF65-F5344CB8AC3E}">
        <p14:creationId xmlns:p14="http://schemas.microsoft.com/office/powerpoint/2010/main" val="360870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4386990-0458-46D5-B426-9EE8094F35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6482681"/>
              </p:ext>
            </p:extLst>
          </p:nvPr>
        </p:nvGraphicFramePr>
        <p:xfrm>
          <a:off x="2526865" y="1752406"/>
          <a:ext cx="7137400" cy="1531620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2119523894"/>
                    </a:ext>
                  </a:extLst>
                </a:gridCol>
                <a:gridCol w="1968500">
                  <a:extLst>
                    <a:ext uri="{9D8B030D-6E8A-4147-A177-3AD203B41FA5}">
                      <a16:colId xmlns:a16="http://schemas.microsoft.com/office/drawing/2014/main" val="675291544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945636451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899516133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569479678"/>
                    </a:ext>
                  </a:extLst>
                </a:gridCol>
              </a:tblGrid>
              <a:tr h="46482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Provider SRI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 Name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 Name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DOB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70622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0000149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000014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Smith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Gerald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1/2/1978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685369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0000150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000014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Jones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Patricia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1/4/1980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947678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0000151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000014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Bunny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Bugs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1/3/1948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311103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0000152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000015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Fudd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Elmer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1/4/1948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3738135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E941941B-BB75-485D-9910-0792DF7E5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Update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1F2C60-D20A-44EE-B173-87198E7D946E}"/>
              </a:ext>
            </a:extLst>
          </p:cNvPr>
          <p:cNvSpPr txBox="1"/>
          <p:nvPr/>
        </p:nvSpPr>
        <p:spPr>
          <a:xfrm>
            <a:off x="2526865" y="1371922"/>
            <a:ext cx="420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Example: Data Update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9C6F50A-EF4C-48CA-8FBC-94C9E3A537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285549"/>
              </p:ext>
            </p:extLst>
          </p:nvPr>
        </p:nvGraphicFramePr>
        <p:xfrm>
          <a:off x="2526865" y="4070430"/>
          <a:ext cx="2794000" cy="731520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1818642551"/>
                    </a:ext>
                  </a:extLst>
                </a:gridCol>
                <a:gridCol w="1968500">
                  <a:extLst>
                    <a:ext uri="{9D8B030D-6E8A-4147-A177-3AD203B41FA5}">
                      <a16:colId xmlns:a16="http://schemas.microsoft.com/office/drawing/2014/main" val="3653556869"/>
                    </a:ext>
                  </a:extLst>
                </a:gridCol>
              </a:tblGrid>
              <a:tr h="46482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 Name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52311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0000150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Williams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1025009"/>
                  </a:ext>
                </a:extLst>
              </a:tr>
            </a:tbl>
          </a:graphicData>
        </a:graphic>
      </p:graphicFrame>
      <p:sp>
        <p:nvSpPr>
          <p:cNvPr id="9" name="Arrow: Right 8">
            <a:extLst>
              <a:ext uri="{FF2B5EF4-FFF2-40B4-BE49-F238E27FC236}">
                <a16:creationId xmlns:a16="http://schemas.microsoft.com/office/drawing/2014/main" id="{B5B88840-4B2A-4FB9-A67B-C953177A49C9}"/>
              </a:ext>
            </a:extLst>
          </p:cNvPr>
          <p:cNvSpPr/>
          <p:nvPr/>
        </p:nvSpPr>
        <p:spPr>
          <a:xfrm rot="16200000">
            <a:off x="2248762" y="3553453"/>
            <a:ext cx="2048244" cy="16727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9FA9345-D0D0-4B98-82D2-94EDBF8819D2}"/>
              </a:ext>
            </a:extLst>
          </p:cNvPr>
          <p:cNvSpPr/>
          <p:nvPr/>
        </p:nvSpPr>
        <p:spPr>
          <a:xfrm rot="18086992" flipV="1">
            <a:off x="3513091" y="3484312"/>
            <a:ext cx="2409385" cy="1960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32F6F7-7EA9-4BA5-8021-A0C77B7F38FF}"/>
              </a:ext>
            </a:extLst>
          </p:cNvPr>
          <p:cNvSpPr txBox="1"/>
          <p:nvPr/>
        </p:nvSpPr>
        <p:spPr>
          <a:xfrm>
            <a:off x="2526865" y="4896980"/>
            <a:ext cx="8033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Record 150 is updated with a new last name. Because this is an update, only the new information needs to be provided.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848DD1-8A28-42FE-849E-E8F83526AD27}"/>
              </a:ext>
            </a:extLst>
          </p:cNvPr>
          <p:cNvSpPr txBox="1"/>
          <p:nvPr/>
        </p:nvSpPr>
        <p:spPr>
          <a:xfrm>
            <a:off x="731520" y="2267160"/>
            <a:ext cx="186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in Data Warehouse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C1AA21-873F-4B45-9D3E-B73F4229D655}"/>
              </a:ext>
            </a:extLst>
          </p:cNvPr>
          <p:cNvSpPr txBox="1"/>
          <p:nvPr/>
        </p:nvSpPr>
        <p:spPr>
          <a:xfrm>
            <a:off x="731520" y="4155619"/>
            <a:ext cx="186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Data from XML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A77A3D-C6A2-4CCC-92CF-8BDAC7B2EA79}"/>
              </a:ext>
            </a:extLst>
          </p:cNvPr>
          <p:cNvSpPr txBox="1"/>
          <p:nvPr/>
        </p:nvSpPr>
        <p:spPr>
          <a:xfrm>
            <a:off x="2098475" y="3483736"/>
            <a:ext cx="16659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Which Record?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3ACF4C-06BA-41F6-9D9C-101BB1E7E4D0}"/>
              </a:ext>
            </a:extLst>
          </p:cNvPr>
          <p:cNvSpPr txBox="1"/>
          <p:nvPr/>
        </p:nvSpPr>
        <p:spPr>
          <a:xfrm>
            <a:off x="4043363" y="3483736"/>
            <a:ext cx="206904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What is the update?</a:t>
            </a:r>
          </a:p>
        </p:txBody>
      </p:sp>
    </p:spTree>
    <p:extLst>
      <p:ext uri="{BB962C8B-B14F-4D97-AF65-F5344CB8AC3E}">
        <p14:creationId xmlns:p14="http://schemas.microsoft.com/office/powerpoint/2010/main" val="1670892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41941B-BB75-485D-9910-0792DF7E5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Update in XML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4876AF-2321-4057-93CF-26E61FBE5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598" y="1776124"/>
            <a:ext cx="6494532" cy="212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22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4386990-0458-46D5-B426-9EE8094F35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7192863"/>
              </p:ext>
            </p:extLst>
          </p:nvPr>
        </p:nvGraphicFramePr>
        <p:xfrm>
          <a:off x="2861399" y="1752406"/>
          <a:ext cx="7137400" cy="1531620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2119523894"/>
                    </a:ext>
                  </a:extLst>
                </a:gridCol>
                <a:gridCol w="1968500">
                  <a:extLst>
                    <a:ext uri="{9D8B030D-6E8A-4147-A177-3AD203B41FA5}">
                      <a16:colId xmlns:a16="http://schemas.microsoft.com/office/drawing/2014/main" val="675291544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945636451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899516133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569479678"/>
                    </a:ext>
                  </a:extLst>
                </a:gridCol>
              </a:tblGrid>
              <a:tr h="46482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Provider SRI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 Name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 Name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DOB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70622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0000149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000014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Smith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Gerald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1/2/1978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685369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0000150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000014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Williams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Patricia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1/4/1980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947678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0000151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000014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Bunny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Bugs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1/3/1948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311103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0000152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000015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Fudd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Elmer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1/4/1948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3738135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E941941B-BB75-485D-9910-0792DF7E5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Creation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1F2C60-D20A-44EE-B173-87198E7D946E}"/>
              </a:ext>
            </a:extLst>
          </p:cNvPr>
          <p:cNvSpPr txBox="1"/>
          <p:nvPr/>
        </p:nvSpPr>
        <p:spPr>
          <a:xfrm>
            <a:off x="2861399" y="1371922"/>
            <a:ext cx="420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Example: Data Creation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32F6F7-7EA9-4BA5-8021-A0C77B7F38FF}"/>
              </a:ext>
            </a:extLst>
          </p:cNvPr>
          <p:cNvSpPr txBox="1"/>
          <p:nvPr/>
        </p:nvSpPr>
        <p:spPr>
          <a:xfrm>
            <a:off x="2861399" y="4798840"/>
            <a:ext cx="8033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Record 153 is added to the Data Warehouse.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230C581-38A3-4A12-A7F9-36CB4EEEA5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377868"/>
              </p:ext>
            </p:extLst>
          </p:nvPr>
        </p:nvGraphicFramePr>
        <p:xfrm>
          <a:off x="2861399" y="3768006"/>
          <a:ext cx="7137400" cy="731520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4217498453"/>
                    </a:ext>
                  </a:extLst>
                </a:gridCol>
                <a:gridCol w="1968500">
                  <a:extLst>
                    <a:ext uri="{9D8B030D-6E8A-4147-A177-3AD203B41FA5}">
                      <a16:colId xmlns:a16="http://schemas.microsoft.com/office/drawing/2014/main" val="880853361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3474879364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113369635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65095333"/>
                    </a:ext>
                  </a:extLst>
                </a:gridCol>
              </a:tblGrid>
              <a:tr h="46482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Provider SRI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 Name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 Name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DOB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398015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0000153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000015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Duck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Daffy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1/2/1978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514585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FDE5F38-DB5D-4EEB-A772-0A9E4CDE5B2C}"/>
              </a:ext>
            </a:extLst>
          </p:cNvPr>
          <p:cNvSpPr txBox="1"/>
          <p:nvPr/>
        </p:nvSpPr>
        <p:spPr>
          <a:xfrm>
            <a:off x="731520" y="2267160"/>
            <a:ext cx="186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in Data Warehouse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D7537C-3EFB-4A7A-9E51-6D462FB99919}"/>
              </a:ext>
            </a:extLst>
          </p:cNvPr>
          <p:cNvSpPr txBox="1"/>
          <p:nvPr/>
        </p:nvSpPr>
        <p:spPr>
          <a:xfrm>
            <a:off x="731520" y="3809932"/>
            <a:ext cx="186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Data from XML</a:t>
            </a:r>
          </a:p>
        </p:txBody>
      </p:sp>
    </p:spTree>
    <p:extLst>
      <p:ext uri="{BB962C8B-B14F-4D97-AF65-F5344CB8AC3E}">
        <p14:creationId xmlns:p14="http://schemas.microsoft.com/office/powerpoint/2010/main" val="4187303897"/>
      </p:ext>
    </p:extLst>
  </p:cSld>
  <p:clrMapOvr>
    <a:masterClrMapping/>
  </p:clrMapOvr>
</p:sld>
</file>

<file path=ppt/theme/theme1.xml><?xml version="1.0" encoding="utf-8"?>
<a:theme xmlns:a="http://schemas.openxmlformats.org/drawingml/2006/main" name="FE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i" id="{9EEEC224-BDA9-4B92-A069-D53B7B11E548}" vid="{F35C44CD-9F3D-4E2D-9935-3C2AF50890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tatus xmlns="http://schemas.microsoft.com/sharepoint/v3/fields">In Progress</_Status>
    <TaxCatchAll xmlns="72d1fc25-2d66-455c-913f-4f524748faa7"/>
    <_dlc_DocId xmlns="72d1fc25-2d66-455c-913f-4f524748faa7">FEIDOC-501-14707</_dlc_DocId>
    <_dlc_DocIdUrl xmlns="72d1fc25-2d66-455c-913f-4f524748faa7">
      <Url>https://unite.feisystems.com/projectdashboards/WITS/_layouts/15/DocIdRedir.aspx?ID=FEIDOC-501-14707</Url>
      <Description>FEIDOC-501-14707</Description>
    </_dlc_DocIdUrl>
    <Functional_x0020_Area xmlns="72d1fc25-2d66-455c-913f-4f524748faa7" xsi:nil="true"/>
    <PM_Category xmlns="72d1fc25-2d66-455c-913f-4f524748faa7" xsi:nil="true"/>
    <Minimal_x0020_Compliment xmlns="72d1fc25-2d66-455c-913f-4f524748faa7">false</Minimal_x0020_Compliment>
    <CMMI_x0020_Process_Site xmlns="72d1fc25-2d66-455c-913f-4f524748faa7"/>
    <WITS_x0020_Customers xmlns="99f39271-fd8a-4fde-b144-b5bf5c844989">
      <Value>Mississippi</Value>
    </WITS_x0020_Customers>
    <Document_x0020_ID_x0020_2010 xmlns="72d1fc25-2d66-455c-913f-4f524748faa7" xsi:nil="true"/>
    <Notes1 xmlns="72d1fc25-2d66-455c-913f-4f524748faa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PM Documents" ma:contentTypeID="0x01010007839CFAFA8B124E86E6913D63286F78" ma:contentTypeVersion="31" ma:contentTypeDescription="" ma:contentTypeScope="" ma:versionID="60b86375cb29bd2e1bc2df18f7bd48ef">
  <xsd:schema xmlns:xsd="http://www.w3.org/2001/XMLSchema" xmlns:xs="http://www.w3.org/2001/XMLSchema" xmlns:p="http://schemas.microsoft.com/office/2006/metadata/properties" xmlns:ns2="99f39271-fd8a-4fde-b144-b5bf5c844989" xmlns:ns3="72d1fc25-2d66-455c-913f-4f524748faa7" xmlns:ns4="http://schemas.microsoft.com/sharepoint/v3/fields" targetNamespace="http://schemas.microsoft.com/office/2006/metadata/properties" ma:root="true" ma:fieldsID="3bd64067bccfea3eeb0b295fa73b4da1" ns2:_="" ns3:_="" ns4:_="">
    <xsd:import namespace="99f39271-fd8a-4fde-b144-b5bf5c844989"/>
    <xsd:import namespace="72d1fc25-2d66-455c-913f-4f524748faa7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WITS_x0020_Customers" minOccurs="0"/>
                <xsd:element ref="ns3:PM_Category" minOccurs="0"/>
                <xsd:element ref="ns4:_Status" minOccurs="0"/>
                <xsd:element ref="ns3:Document_x0020_ID_x0020_2010" minOccurs="0"/>
                <xsd:element ref="ns3:Minimal_x0020_Compliment" minOccurs="0"/>
                <xsd:element ref="ns3:Functional_x0020_Area" minOccurs="0"/>
                <xsd:element ref="ns3:Notes1" minOccurs="0"/>
                <xsd:element ref="ns3:CMMI_x0020_Process_Site" minOccurs="0"/>
                <xsd:element ref="ns3:_dlc_DocId" minOccurs="0"/>
                <xsd:element ref="ns3:_dlc_DocIdUrl" minOccurs="0"/>
                <xsd:element ref="ns3:_dlc_DocIdPersistId" minOccurs="0"/>
                <xsd:element ref="ns3:TaxCatchAll" minOccurs="0"/>
                <xsd:element ref="ns3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f39271-fd8a-4fde-b144-b5bf5c844989" elementFormDefault="qualified">
    <xsd:import namespace="http://schemas.microsoft.com/office/2006/documentManagement/types"/>
    <xsd:import namespace="http://schemas.microsoft.com/office/infopath/2007/PartnerControls"/>
    <xsd:element name="WITS_x0020_Customers" ma:index="2" nillable="true" ma:displayName="WITS Customers" ma:internalName="WITS_x0020_Customers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ll Customers"/>
                    <xsd:enumeration value="Alaska"/>
                    <xsd:enumeration value="Arizona"/>
                    <xsd:enumeration value="Arizona ATR2"/>
                    <xsd:enumeration value="Arkansas"/>
                    <xsd:enumeration value="ASAM"/>
                    <xsd:enumeration value="Biz Dev"/>
                    <xsd:enumeration value="Bonneville County"/>
                    <xsd:enumeration value="California"/>
                    <xsd:enumeration value="Chrysalis"/>
                    <xsd:enumeration value="Connecticut"/>
                    <xsd:enumeration value="DC"/>
                    <xsd:enumeration value="Eagle County"/>
                    <xsd:enumeration value="FEi"/>
                    <xsd:enumeration value="Florida"/>
                    <xsd:enumeration value="Georgia"/>
                    <xsd:enumeration value="Hawaii"/>
                    <xsd:enumeration value="Idaho"/>
                    <xsd:enumeration value="Illinois"/>
                    <xsd:enumeration value="Indiana"/>
                    <xsd:enumeration value="Iowa"/>
                    <xsd:enumeration value="Iowa ATR"/>
                    <xsd:enumeration value="Iowa Provider Group"/>
                    <xsd:enumeration value="Los Angeles County - ASAM"/>
                    <xsd:enumeration value="Maine"/>
                    <xsd:enumeration value="Marin"/>
                    <xsd:enumeration value="Maryland"/>
                    <xsd:enumeration value="Maryland DJS"/>
                    <xsd:enumeration value="Maryland SBIRT"/>
                    <xsd:enumeration value="Massachusetts"/>
                    <xsd:enumeration value="Mendocino"/>
                    <xsd:enumeration value="Michigan"/>
                    <xsd:enumeration value="Mississippi"/>
                    <xsd:enumeration value="Montana"/>
                    <xsd:enumeration value="New Hampshire"/>
                    <xsd:enumeration value="New York"/>
                    <xsd:enumeration value="North Carolina"/>
                    <xsd:enumeration value="Oregon"/>
                    <xsd:enumeration value="Prevention WUG"/>
                    <xsd:enumeration value="Salt Lake County"/>
                    <xsd:enumeration value="San Diego"/>
                    <xsd:enumeration value="Sonoma"/>
                    <xsd:enumeration value="South Carolina"/>
                    <xsd:enumeration value="Tennessee"/>
                    <xsd:enumeration value="Utah"/>
                    <xsd:enumeration value="WUG"/>
                    <xsd:enumeration value="Wyoming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d1fc25-2d66-455c-913f-4f524748faa7" elementFormDefault="qualified">
    <xsd:import namespace="http://schemas.microsoft.com/office/2006/documentManagement/types"/>
    <xsd:import namespace="http://schemas.microsoft.com/office/infopath/2007/PartnerControls"/>
    <xsd:element name="PM_Category" ma:index="3" nillable="true" ma:displayName="PM_Category" ma:format="Dropdown" ma:internalName="PM_Category">
      <xsd:simpleType>
        <xsd:union memberTypes="dms:Text">
          <xsd:simpleType>
            <xsd:restriction base="dms:Choice">
              <xsd:enumeration value="Administration"/>
              <xsd:enumeration value="Budget"/>
              <xsd:enumeration value="Meeting Minutes"/>
              <xsd:enumeration value="O&amp;M"/>
              <xsd:enumeration value="Presentations"/>
              <xsd:enumeration value="Project Plan"/>
              <xsd:enumeration value="Risks"/>
              <xsd:enumeration value="Status Reports"/>
              <xsd:enumeration value="Other"/>
            </xsd:restriction>
          </xsd:simpleType>
        </xsd:union>
      </xsd:simpleType>
    </xsd:element>
    <xsd:element name="Document_x0020_ID_x0020_2010" ma:index="5" nillable="true" ma:displayName="Document ID 2010" ma:hidden="true" ma:internalName="Document_x0020_ID_x0020_2010" ma:readOnly="false">
      <xsd:simpleType>
        <xsd:restriction base="dms:Text">
          <xsd:maxLength value="255"/>
        </xsd:restriction>
      </xsd:simpleType>
    </xsd:element>
    <xsd:element name="Minimal_x0020_Compliment" ma:index="6" nillable="true" ma:displayName="Min Compliment" ma:default="0" ma:description="Specifies whether this is a minimal compliment and suggested documentation for compliance" ma:internalName="Minimal_x0020_Compliment">
      <xsd:simpleType>
        <xsd:restriction base="dms:Boolean"/>
      </xsd:simpleType>
    </xsd:element>
    <xsd:element name="Functional_x0020_Area" ma:index="7" nillable="true" ma:displayName="Functional Area" ma:format="Dropdown" ma:internalName="Functional_x0020_Area">
      <xsd:simpleType>
        <xsd:restriction base="dms:Choice">
          <xsd:enumeration value="508 Compliance"/>
          <xsd:enumeration value="ALM"/>
          <xsd:enumeration value="Change Management"/>
          <xsd:enumeration value="Communication"/>
          <xsd:enumeration value="Configuration Management"/>
          <xsd:enumeration value="CoP"/>
          <xsd:enumeration value="DAR"/>
          <xsd:enumeration value="Development"/>
          <xsd:enumeration value="Estimation"/>
          <xsd:enumeration value="Measurements and Analysis"/>
          <xsd:enumeration value="Process Definition"/>
          <xsd:enumeration value="Product Integration"/>
          <xsd:enumeration value="Project Management"/>
          <xsd:enumeration value="Quality Assurance/QC"/>
          <xsd:enumeration value="Quality Audits"/>
          <xsd:enumeration value="Req Engineering"/>
          <xsd:enumeration value="Retrospectives"/>
          <xsd:enumeration value="Risk Management"/>
          <xsd:enumeration value="Supplier Agreement Management"/>
          <xsd:enumeration value="Technical Solution"/>
          <xsd:enumeration value="Training"/>
          <xsd:enumeration value="UX Design"/>
          <xsd:enumeration value="Validation/Demos/UAT"/>
          <xsd:enumeration value="WPT"/>
        </xsd:restriction>
      </xsd:simpleType>
    </xsd:element>
    <xsd:element name="Notes1" ma:index="8" nillable="true" ma:displayName="Notes" ma:internalName="Notes1">
      <xsd:simpleType>
        <xsd:restriction base="dms:Note">
          <xsd:maxLength value="255"/>
        </xsd:restriction>
      </xsd:simpleType>
    </xsd:element>
    <xsd:element name="CMMI_x0020_Process_Site" ma:index="9" nillable="true" ma:displayName="Related Processes" ma:internalName="CMMI_x0020_Process_Sit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Process Def"/>
                        <xsd:enumeration value="Process Focus"/>
                        <xsd:enumeration value="DAR"/>
                        <xsd:enumeration value="Project Mgmt"/>
                        <xsd:enumeration value="Communication"/>
                        <xsd:enumeration value="Req Dev"/>
                        <xsd:enumeration value="Req Mgmt"/>
                        <xsd:enumeration value="Risk Mgmt"/>
                        <xsd:enumeration value="Config Mgmt"/>
                        <xsd:enumeration value="Verification"/>
                        <xsd:enumeration value="Peer Reviews"/>
                        <xsd:enumeration value="Validation"/>
                        <xsd:enumeration value="Product Integration"/>
                        <xsd:enumeration value="Technical Solution"/>
                        <xsd:enumeration value="Supplier Agreement Mgmt"/>
                        <xsd:enumeration value="Metrics"/>
                        <xsd:enumeration value="Training"/>
                        <xsd:enumeration value="PPQA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_dlc_DocId" ma:index="1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7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9" nillable="true" ma:displayName="Taxonomy Catch All Column" ma:hidden="true" ma:list="{5cec323f-9265-4ac6-b9e6-7c677634d8ae}" ma:internalName="TaxCatchAll" ma:showField="CatchAllData" ma:web="72d1fc25-2d66-455c-913f-4f524748fa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cec323f-9265-4ac6-b9e6-7c677634d8ae}" ma:internalName="TaxCatchAllLabel" ma:readOnly="true" ma:showField="CatchAllDataLabel" ma:web="72d1fc25-2d66-455c-913f-4f524748fa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4" nillable="true" ma:displayName="Status" ma:default="In Progress" ma:format="Dropdown" ma:internalName="_Status">
      <xsd:simpleType>
        <xsd:union memberTypes="dms:Text">
          <xsd:simpleType>
            <xsd:restriction base="dms:Choice">
              <xsd:enumeration value="Not Started"/>
              <xsd:enumeration value="In Progress"/>
              <xsd:enumeration value="Draft"/>
              <xsd:enumeration value="Ready for Review"/>
              <xsd:enumeration value="Reviewed"/>
              <xsd:enumeration value="Final"/>
              <xsd:enumeration value="Archived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700463-5E49-48C4-BE1A-8B51E1981365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sharepoint/v3/fields"/>
    <ds:schemaRef ds:uri="http://purl.org/dc/terms/"/>
    <ds:schemaRef ds:uri="72d1fc25-2d66-455c-913f-4f524748faa7"/>
    <ds:schemaRef ds:uri="99f39271-fd8a-4fde-b144-b5bf5c84498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76FB0EC-3FF0-42FF-ADD8-A928CA9423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DCC56A-CF3C-4439-A35A-D8DFA38A8DA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880626EE-9893-490B-B6F7-F3DBD9BE6F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f39271-fd8a-4fde-b144-b5bf5c844989"/>
    <ds:schemaRef ds:uri="72d1fc25-2d66-455c-913f-4f524748faa7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1615</TotalTime>
  <Words>516</Words>
  <Application>Microsoft Office PowerPoint</Application>
  <PresentationFormat>Widescreen</PresentationFormat>
  <Paragraphs>271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FEi</vt:lpstr>
      <vt:lpstr>Mississippi Data Warehouse: Source Record Identifiers</vt:lpstr>
      <vt:lpstr>What is a Source Record Identifier (SRI)?</vt:lpstr>
      <vt:lpstr>Source Record Identifiers in the Data Warehouse</vt:lpstr>
      <vt:lpstr>SRI Examples</vt:lpstr>
      <vt:lpstr>What are SRIs for?</vt:lpstr>
      <vt:lpstr>Data Update vs Creation</vt:lpstr>
      <vt:lpstr>Data Update</vt:lpstr>
      <vt:lpstr>Data Update in XML</vt:lpstr>
      <vt:lpstr>Data Creation</vt:lpstr>
      <vt:lpstr>Data Creation in XML</vt:lpstr>
      <vt:lpstr>SRI and Relationships</vt:lpstr>
      <vt:lpstr>SRI and Relationships 2</vt:lpstr>
      <vt:lpstr>Advanced Topics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Mississippi Data Warehouse System Overview</dc:title>
  <dc:creator>Shelby Maloney</dc:creator>
  <cp:lastModifiedBy>James Brockman</cp:lastModifiedBy>
  <cp:revision>19</cp:revision>
  <dcterms:created xsi:type="dcterms:W3CDTF">2020-01-24T21:38:48Z</dcterms:created>
  <dcterms:modified xsi:type="dcterms:W3CDTF">2020-03-11T16:19:51Z</dcterms:modified>
</cp:coreProperties>
</file>