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5"/>
    <p:sldMasterId id="2147483755" r:id="rId6"/>
    <p:sldMasterId id="2147483788" r:id="rId7"/>
  </p:sldMasterIdLst>
  <p:notesMasterIdLst>
    <p:notesMasterId r:id="rId56"/>
  </p:notesMasterIdLst>
  <p:sldIdLst>
    <p:sldId id="256" r:id="rId8"/>
    <p:sldId id="257" r:id="rId9"/>
    <p:sldId id="258" r:id="rId10"/>
    <p:sldId id="474" r:id="rId11"/>
    <p:sldId id="475" r:id="rId12"/>
    <p:sldId id="476" r:id="rId13"/>
    <p:sldId id="477" r:id="rId14"/>
    <p:sldId id="478" r:id="rId15"/>
    <p:sldId id="479" r:id="rId16"/>
    <p:sldId id="274" r:id="rId17"/>
    <p:sldId id="439" r:id="rId18"/>
    <p:sldId id="440" r:id="rId19"/>
    <p:sldId id="441" r:id="rId20"/>
    <p:sldId id="487" r:id="rId21"/>
    <p:sldId id="443" r:id="rId22"/>
    <p:sldId id="444" r:id="rId23"/>
    <p:sldId id="488" r:id="rId24"/>
    <p:sldId id="445" r:id="rId25"/>
    <p:sldId id="446" r:id="rId26"/>
    <p:sldId id="259" r:id="rId27"/>
    <p:sldId id="447" r:id="rId28"/>
    <p:sldId id="448" r:id="rId29"/>
    <p:sldId id="449" r:id="rId30"/>
    <p:sldId id="450" r:id="rId31"/>
    <p:sldId id="452" r:id="rId32"/>
    <p:sldId id="464" r:id="rId33"/>
    <p:sldId id="451" r:id="rId34"/>
    <p:sldId id="480" r:id="rId35"/>
    <p:sldId id="453" r:id="rId36"/>
    <p:sldId id="454" r:id="rId37"/>
    <p:sldId id="461" r:id="rId38"/>
    <p:sldId id="460" r:id="rId39"/>
    <p:sldId id="469" r:id="rId40"/>
    <p:sldId id="481" r:id="rId41"/>
    <p:sldId id="482" r:id="rId42"/>
    <p:sldId id="455" r:id="rId43"/>
    <p:sldId id="473" r:id="rId44"/>
    <p:sldId id="471" r:id="rId45"/>
    <p:sldId id="483" r:id="rId46"/>
    <p:sldId id="462" r:id="rId47"/>
    <p:sldId id="463" r:id="rId48"/>
    <p:sldId id="459" r:id="rId49"/>
    <p:sldId id="484" r:id="rId50"/>
    <p:sldId id="485" r:id="rId51"/>
    <p:sldId id="486" r:id="rId52"/>
    <p:sldId id="262" r:id="rId53"/>
    <p:sldId id="264" r:id="rId54"/>
    <p:sldId id="263"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528BD944-ACF7-BA6A-4C00-6AFC65C84BFF}" name="Arnie Saxberg" initials="AS" userId="S::arnie.saxberg@feisystems.com::05bd2eb5-6780-45dd-b8cf-5e7bf23e3a1f" providerId="AD"/>
  <p188:author id="{2CDA17E0-E0C6-E610-77B4-323025BE12CA}" name="Scott Wilson" initials="SW" userId="S::scott.wilson@feisystems.com::9cf60097-b35e-4e7b-87a2-3ee7a57f2b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A3B1D-46F3-43DE-9746-6C009563E740}" v="247" dt="2026-06-02T18:27:50.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gs" Target="tags/tag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Wilson" userId="9cf60097-b35e-4e7b-87a2-3ee7a57f2b2b" providerId="ADAL" clId="{BF78CB03-661B-4CDD-B8B0-251BBA4502FE}"/>
    <pc:docChg chg="custSel addSld delSld modSld">
      <pc:chgData name="Scott Wilson" userId="9cf60097-b35e-4e7b-87a2-3ee7a57f2b2b" providerId="ADAL" clId="{BF78CB03-661B-4CDD-B8B0-251BBA4502FE}" dt="2026-06-02T18:27:50.244" v="455" actId="47"/>
      <pc:docMkLst>
        <pc:docMk/>
      </pc:docMkLst>
      <pc:sldChg chg="modSp mod">
        <pc:chgData name="Scott Wilson" userId="9cf60097-b35e-4e7b-87a2-3ee7a57f2b2b" providerId="ADAL" clId="{BF78CB03-661B-4CDD-B8B0-251BBA4502FE}" dt="2026-05-27T18:05:34.357" v="10" actId="20577"/>
        <pc:sldMkLst>
          <pc:docMk/>
          <pc:sldMk cId="77904227" sldId="256"/>
        </pc:sldMkLst>
        <pc:spChg chg="mod">
          <ac:chgData name="Scott Wilson" userId="9cf60097-b35e-4e7b-87a2-3ee7a57f2b2b" providerId="ADAL" clId="{BF78CB03-661B-4CDD-B8B0-251BBA4502FE}" dt="2026-05-27T18:05:34.357" v="10" actId="20577"/>
          <ac:spMkLst>
            <pc:docMk/>
            <pc:sldMk cId="77904227" sldId="256"/>
            <ac:spMk id="2" creationId="{2EF5F944-E495-E29F-B603-5C57CA6822A9}"/>
          </ac:spMkLst>
        </pc:spChg>
      </pc:sldChg>
      <pc:sldChg chg="del">
        <pc:chgData name="Scott Wilson" userId="9cf60097-b35e-4e7b-87a2-3ee7a57f2b2b" providerId="ADAL" clId="{BF78CB03-661B-4CDD-B8B0-251BBA4502FE}" dt="2026-06-02T18:27:50.244" v="455" actId="47"/>
        <pc:sldMkLst>
          <pc:docMk/>
          <pc:sldMk cId="3578854722" sldId="260"/>
        </pc:sldMkLst>
      </pc:sldChg>
      <pc:sldChg chg="modSp modNotesTx">
        <pc:chgData name="Scott Wilson" userId="9cf60097-b35e-4e7b-87a2-3ee7a57f2b2b" providerId="ADAL" clId="{BF78CB03-661B-4CDD-B8B0-251BBA4502FE}" dt="2026-05-27T18:25:47.350" v="138" actId="120"/>
        <pc:sldMkLst>
          <pc:docMk/>
          <pc:sldMk cId="514911213" sldId="264"/>
        </pc:sldMkLst>
        <pc:spChg chg="mod">
          <ac:chgData name="Scott Wilson" userId="9cf60097-b35e-4e7b-87a2-3ee7a57f2b2b" providerId="ADAL" clId="{BF78CB03-661B-4CDD-B8B0-251BBA4502FE}" dt="2026-05-27T18:25:34.767" v="137"/>
          <ac:spMkLst>
            <pc:docMk/>
            <pc:sldMk cId="514911213" sldId="264"/>
            <ac:spMk id="5" creationId="{C9A45C6B-A232-0F37-5582-31778A0C4DCF}"/>
          </ac:spMkLst>
        </pc:spChg>
      </pc:sldChg>
      <pc:sldChg chg="addSp delSp modSp mod">
        <pc:chgData name="Scott Wilson" userId="9cf60097-b35e-4e7b-87a2-3ee7a57f2b2b" providerId="ADAL" clId="{BF78CB03-661B-4CDD-B8B0-251BBA4502FE}" dt="2026-05-27T18:14:40.037" v="32" actId="692"/>
        <pc:sldMkLst>
          <pc:docMk/>
          <pc:sldMk cId="2054322048" sldId="441"/>
        </pc:sldMkLst>
        <pc:spChg chg="mod">
          <ac:chgData name="Scott Wilson" userId="9cf60097-b35e-4e7b-87a2-3ee7a57f2b2b" providerId="ADAL" clId="{BF78CB03-661B-4CDD-B8B0-251BBA4502FE}" dt="2026-05-27T18:08:19.208" v="18" actId="20577"/>
          <ac:spMkLst>
            <pc:docMk/>
            <pc:sldMk cId="2054322048" sldId="441"/>
            <ac:spMk id="2" creationId="{3F2EB0C6-E145-AB0D-BBD5-C940E6D37394}"/>
          </ac:spMkLst>
        </pc:spChg>
        <pc:picChg chg="add mod">
          <ac:chgData name="Scott Wilson" userId="9cf60097-b35e-4e7b-87a2-3ee7a57f2b2b" providerId="ADAL" clId="{BF78CB03-661B-4CDD-B8B0-251BBA4502FE}" dt="2026-05-27T18:13:50.477" v="26" actId="1076"/>
          <ac:picMkLst>
            <pc:docMk/>
            <pc:sldMk cId="2054322048" sldId="441"/>
            <ac:picMk id="5" creationId="{032B8C10-CA79-677E-C404-CA90572D629E}"/>
          </ac:picMkLst>
        </pc:picChg>
        <pc:picChg chg="add mod">
          <ac:chgData name="Scott Wilson" userId="9cf60097-b35e-4e7b-87a2-3ee7a57f2b2b" providerId="ADAL" clId="{BF78CB03-661B-4CDD-B8B0-251BBA4502FE}" dt="2026-05-27T18:13:59.917" v="27" actId="1076"/>
          <ac:picMkLst>
            <pc:docMk/>
            <pc:sldMk cId="2054322048" sldId="441"/>
            <ac:picMk id="9" creationId="{D609E8F4-0775-8B49-DB64-B1CC39C13266}"/>
          </ac:picMkLst>
        </pc:picChg>
        <pc:cxnChg chg="add mod">
          <ac:chgData name="Scott Wilson" userId="9cf60097-b35e-4e7b-87a2-3ee7a57f2b2b" providerId="ADAL" clId="{BF78CB03-661B-4CDD-B8B0-251BBA4502FE}" dt="2026-05-27T18:14:40.037" v="32" actId="692"/>
          <ac:cxnSpMkLst>
            <pc:docMk/>
            <pc:sldMk cId="2054322048" sldId="441"/>
            <ac:cxnSpMk id="11" creationId="{E88D82A3-8193-A421-7393-1A61293983AF}"/>
          </ac:cxnSpMkLst>
        </pc:cxnChg>
      </pc:sldChg>
      <pc:sldChg chg="modSp mod">
        <pc:chgData name="Scott Wilson" userId="9cf60097-b35e-4e7b-87a2-3ee7a57f2b2b" providerId="ADAL" clId="{BF78CB03-661B-4CDD-B8B0-251BBA4502FE}" dt="2026-05-27T18:20:36.064" v="133" actId="14826"/>
        <pc:sldMkLst>
          <pc:docMk/>
          <pc:sldMk cId="3606737258" sldId="445"/>
        </pc:sldMkLst>
        <pc:picChg chg="mod">
          <ac:chgData name="Scott Wilson" userId="9cf60097-b35e-4e7b-87a2-3ee7a57f2b2b" providerId="ADAL" clId="{BF78CB03-661B-4CDD-B8B0-251BBA4502FE}" dt="2026-05-27T18:20:36.064" v="133" actId="14826"/>
          <ac:picMkLst>
            <pc:docMk/>
            <pc:sldMk cId="3606737258" sldId="445"/>
            <ac:picMk id="10" creationId="{7FB04456-0835-B69A-D8E2-610BD304E86E}"/>
          </ac:picMkLst>
        </pc:picChg>
      </pc:sldChg>
      <pc:sldChg chg="modSp mod">
        <pc:chgData name="Scott Wilson" userId="9cf60097-b35e-4e7b-87a2-3ee7a57f2b2b" providerId="ADAL" clId="{BF78CB03-661B-4CDD-B8B0-251BBA4502FE}" dt="2026-05-27T18:23:44.005" v="136" actId="14100"/>
        <pc:sldMkLst>
          <pc:docMk/>
          <pc:sldMk cId="1212412491" sldId="446"/>
        </pc:sldMkLst>
        <pc:picChg chg="mod">
          <ac:chgData name="Scott Wilson" userId="9cf60097-b35e-4e7b-87a2-3ee7a57f2b2b" providerId="ADAL" clId="{BF78CB03-661B-4CDD-B8B0-251BBA4502FE}" dt="2026-05-27T18:22:50.888" v="134" actId="14826"/>
          <ac:picMkLst>
            <pc:docMk/>
            <pc:sldMk cId="1212412491" sldId="446"/>
            <ac:picMk id="9" creationId="{71D042B3-DF70-57FF-E664-BBDE51B43053}"/>
          </ac:picMkLst>
        </pc:picChg>
        <pc:picChg chg="mod">
          <ac:chgData name="Scott Wilson" userId="9cf60097-b35e-4e7b-87a2-3ee7a57f2b2b" providerId="ADAL" clId="{BF78CB03-661B-4CDD-B8B0-251BBA4502FE}" dt="2026-05-27T18:23:38.818" v="135" actId="14826"/>
          <ac:picMkLst>
            <pc:docMk/>
            <pc:sldMk cId="1212412491" sldId="446"/>
            <ac:picMk id="14" creationId="{0E6F3242-A0DF-567E-CA42-25F06496CDD2}"/>
          </ac:picMkLst>
        </pc:picChg>
        <pc:cxnChg chg="mod">
          <ac:chgData name="Scott Wilson" userId="9cf60097-b35e-4e7b-87a2-3ee7a57f2b2b" providerId="ADAL" clId="{BF78CB03-661B-4CDD-B8B0-251BBA4502FE}" dt="2026-05-27T18:23:44.005" v="136" actId="14100"/>
          <ac:cxnSpMkLst>
            <pc:docMk/>
            <pc:sldMk cId="1212412491" sldId="446"/>
            <ac:cxnSpMk id="5" creationId="{FACDB079-5B57-C4D9-1D98-53AAB0C40290}"/>
          </ac:cxnSpMkLst>
        </pc:cxnChg>
      </pc:sldChg>
      <pc:sldChg chg="modSp mod">
        <pc:chgData name="Scott Wilson" userId="9cf60097-b35e-4e7b-87a2-3ee7a57f2b2b" providerId="ADAL" clId="{BF78CB03-661B-4CDD-B8B0-251BBA4502FE}" dt="2026-06-01T19:07:38.085" v="157" actId="20577"/>
        <pc:sldMkLst>
          <pc:docMk/>
          <pc:sldMk cId="597215994" sldId="454"/>
        </pc:sldMkLst>
        <pc:spChg chg="mod">
          <ac:chgData name="Scott Wilson" userId="9cf60097-b35e-4e7b-87a2-3ee7a57f2b2b" providerId="ADAL" clId="{BF78CB03-661B-4CDD-B8B0-251BBA4502FE}" dt="2026-06-01T19:07:38.085" v="157" actId="20577"/>
          <ac:spMkLst>
            <pc:docMk/>
            <pc:sldMk cId="597215994" sldId="454"/>
            <ac:spMk id="5" creationId="{2655A058-008C-773B-759A-B49EBF943E0A}"/>
          </ac:spMkLst>
        </pc:spChg>
      </pc:sldChg>
      <pc:sldChg chg="del">
        <pc:chgData name="Scott Wilson" userId="9cf60097-b35e-4e7b-87a2-3ee7a57f2b2b" providerId="ADAL" clId="{BF78CB03-661B-4CDD-B8B0-251BBA4502FE}" dt="2026-06-02T18:27:00.997" v="403" actId="47"/>
        <pc:sldMkLst>
          <pc:docMk/>
          <pc:sldMk cId="27924408" sldId="465"/>
        </pc:sldMkLst>
      </pc:sldChg>
      <pc:sldChg chg="del">
        <pc:chgData name="Scott Wilson" userId="9cf60097-b35e-4e7b-87a2-3ee7a57f2b2b" providerId="ADAL" clId="{BF78CB03-661B-4CDD-B8B0-251BBA4502FE}" dt="2026-06-02T18:27:00.997" v="403" actId="47"/>
        <pc:sldMkLst>
          <pc:docMk/>
          <pc:sldMk cId="3117363635" sldId="466"/>
        </pc:sldMkLst>
      </pc:sldChg>
      <pc:sldChg chg="del">
        <pc:chgData name="Scott Wilson" userId="9cf60097-b35e-4e7b-87a2-3ee7a57f2b2b" providerId="ADAL" clId="{BF78CB03-661B-4CDD-B8B0-251BBA4502FE}" dt="2026-06-02T18:27:00.997" v="403" actId="47"/>
        <pc:sldMkLst>
          <pc:docMk/>
          <pc:sldMk cId="4258198679" sldId="467"/>
        </pc:sldMkLst>
      </pc:sldChg>
      <pc:sldChg chg="del">
        <pc:chgData name="Scott Wilson" userId="9cf60097-b35e-4e7b-87a2-3ee7a57f2b2b" providerId="ADAL" clId="{BF78CB03-661B-4CDD-B8B0-251BBA4502FE}" dt="2026-06-02T18:27:00.997" v="403" actId="47"/>
        <pc:sldMkLst>
          <pc:docMk/>
          <pc:sldMk cId="3494145774" sldId="468"/>
        </pc:sldMkLst>
      </pc:sldChg>
      <pc:sldChg chg="del">
        <pc:chgData name="Scott Wilson" userId="9cf60097-b35e-4e7b-87a2-3ee7a57f2b2b" providerId="ADAL" clId="{BF78CB03-661B-4CDD-B8B0-251BBA4502FE}" dt="2026-06-02T18:27:00.997" v="403" actId="47"/>
        <pc:sldMkLst>
          <pc:docMk/>
          <pc:sldMk cId="2166905935" sldId="470"/>
        </pc:sldMkLst>
      </pc:sldChg>
      <pc:sldChg chg="del">
        <pc:chgData name="Scott Wilson" userId="9cf60097-b35e-4e7b-87a2-3ee7a57f2b2b" providerId="ADAL" clId="{BF78CB03-661B-4CDD-B8B0-251BBA4502FE}" dt="2026-06-02T18:27:00.997" v="403" actId="47"/>
        <pc:sldMkLst>
          <pc:docMk/>
          <pc:sldMk cId="3974800148" sldId="472"/>
        </pc:sldMkLst>
      </pc:sldChg>
      <pc:sldChg chg="modNotesTx">
        <pc:chgData name="Scott Wilson" userId="9cf60097-b35e-4e7b-87a2-3ee7a57f2b2b" providerId="ADAL" clId="{BF78CB03-661B-4CDD-B8B0-251BBA4502FE}" dt="2026-06-02T13:09:09.959" v="264" actId="20577"/>
        <pc:sldMkLst>
          <pc:docMk/>
          <pc:sldMk cId="3964646265" sldId="474"/>
        </pc:sldMkLst>
      </pc:sldChg>
      <pc:sldChg chg="modSp mod modNotesTx">
        <pc:chgData name="Scott Wilson" userId="9cf60097-b35e-4e7b-87a2-3ee7a57f2b2b" providerId="ADAL" clId="{BF78CB03-661B-4CDD-B8B0-251BBA4502FE}" dt="2026-06-02T18:27:43.464" v="454" actId="20577"/>
        <pc:sldMkLst>
          <pc:docMk/>
          <pc:sldMk cId="4294025700" sldId="483"/>
        </pc:sldMkLst>
        <pc:spChg chg="mod">
          <ac:chgData name="Scott Wilson" userId="9cf60097-b35e-4e7b-87a2-3ee7a57f2b2b" providerId="ADAL" clId="{BF78CB03-661B-4CDD-B8B0-251BBA4502FE}" dt="2026-06-02T18:27:22.147" v="421" actId="20577"/>
          <ac:spMkLst>
            <pc:docMk/>
            <pc:sldMk cId="4294025700" sldId="483"/>
            <ac:spMk id="3" creationId="{32A78C03-E408-5023-B146-D0069505A475}"/>
          </ac:spMkLst>
        </pc:spChg>
      </pc:sldChg>
      <pc:sldChg chg="addSp modSp new mod">
        <pc:chgData name="Scott Wilson" userId="9cf60097-b35e-4e7b-87a2-3ee7a57f2b2b" providerId="ADAL" clId="{BF78CB03-661B-4CDD-B8B0-251BBA4502FE}" dt="2026-05-27T18:19:10.181" v="132" actId="12"/>
        <pc:sldMkLst>
          <pc:docMk/>
          <pc:sldMk cId="4292832878" sldId="487"/>
        </pc:sldMkLst>
        <pc:spChg chg="mod">
          <ac:chgData name="Scott Wilson" userId="9cf60097-b35e-4e7b-87a2-3ee7a57f2b2b" providerId="ADAL" clId="{BF78CB03-661B-4CDD-B8B0-251BBA4502FE}" dt="2026-05-27T18:16:53.080" v="55" actId="20577"/>
          <ac:spMkLst>
            <pc:docMk/>
            <pc:sldMk cId="4292832878" sldId="487"/>
            <ac:spMk id="2" creationId="{286054E4-D08E-EF72-8CA0-30718C298A9C}"/>
          </ac:spMkLst>
        </pc:spChg>
        <pc:spChg chg="add mod">
          <ac:chgData name="Scott Wilson" userId="9cf60097-b35e-4e7b-87a2-3ee7a57f2b2b" providerId="ADAL" clId="{BF78CB03-661B-4CDD-B8B0-251BBA4502FE}" dt="2026-05-27T18:19:10.181" v="132" actId="12"/>
          <ac:spMkLst>
            <pc:docMk/>
            <pc:sldMk cId="4292832878" sldId="487"/>
            <ac:spMk id="6" creationId="{EC0F2A5F-B315-DD5F-57AA-870277E20176}"/>
          </ac:spMkLst>
        </pc:spChg>
        <pc:picChg chg="add mod">
          <ac:chgData name="Scott Wilson" userId="9cf60097-b35e-4e7b-87a2-3ee7a57f2b2b" providerId="ADAL" clId="{BF78CB03-661B-4CDD-B8B0-251BBA4502FE}" dt="2026-05-27T18:17:06.719" v="57" actId="1076"/>
          <ac:picMkLst>
            <pc:docMk/>
            <pc:sldMk cId="4292832878" sldId="487"/>
            <ac:picMk id="5" creationId="{1942BFB9-9EAD-8B38-C91A-E163DAE03A83}"/>
          </ac:picMkLst>
        </pc:picChg>
      </pc:sldChg>
      <pc:sldChg chg="addSp delSp modSp new mod modNotesTx">
        <pc:chgData name="Scott Wilson" userId="9cf60097-b35e-4e7b-87a2-3ee7a57f2b2b" providerId="ADAL" clId="{BF78CB03-661B-4CDD-B8B0-251BBA4502FE}" dt="2026-06-02T18:26:45.179" v="402" actId="20577"/>
        <pc:sldMkLst>
          <pc:docMk/>
          <pc:sldMk cId="2420917496" sldId="488"/>
        </pc:sldMkLst>
        <pc:spChg chg="mod">
          <ac:chgData name="Scott Wilson" userId="9cf60097-b35e-4e7b-87a2-3ee7a57f2b2b" providerId="ADAL" clId="{BF78CB03-661B-4CDD-B8B0-251BBA4502FE}" dt="2026-06-02T18:13:23.409" v="274" actId="20577"/>
          <ac:spMkLst>
            <pc:docMk/>
            <pc:sldMk cId="2420917496" sldId="488"/>
            <ac:spMk id="2" creationId="{BF9E430A-379E-8635-7BAB-EEE9D2048F90}"/>
          </ac:spMkLst>
        </pc:spChg>
        <pc:spChg chg="del">
          <ac:chgData name="Scott Wilson" userId="9cf60097-b35e-4e7b-87a2-3ee7a57f2b2b" providerId="ADAL" clId="{BF78CB03-661B-4CDD-B8B0-251BBA4502FE}" dt="2026-06-02T18:15:44.237" v="275" actId="22"/>
          <ac:spMkLst>
            <pc:docMk/>
            <pc:sldMk cId="2420917496" sldId="488"/>
            <ac:spMk id="3" creationId="{5C566402-EF2A-17C8-F4A1-23C123A2CC8A}"/>
          </ac:spMkLst>
        </pc:spChg>
        <pc:picChg chg="add mod ord">
          <ac:chgData name="Scott Wilson" userId="9cf60097-b35e-4e7b-87a2-3ee7a57f2b2b" providerId="ADAL" clId="{BF78CB03-661B-4CDD-B8B0-251BBA4502FE}" dt="2026-06-02T18:25:54.611" v="281" actId="14100"/>
          <ac:picMkLst>
            <pc:docMk/>
            <pc:sldMk cId="2420917496" sldId="488"/>
            <ac:picMk id="6" creationId="{5C0C7D10-AE92-55E6-9381-3063EEFA4DE9}"/>
          </ac:picMkLst>
        </pc:picChg>
        <pc:picChg chg="add mod">
          <ac:chgData name="Scott Wilson" userId="9cf60097-b35e-4e7b-87a2-3ee7a57f2b2b" providerId="ADAL" clId="{BF78CB03-661B-4CDD-B8B0-251BBA4502FE}" dt="2026-06-02T18:25:47.801" v="280" actId="1076"/>
          <ac:picMkLst>
            <pc:docMk/>
            <pc:sldMk cId="2420917496" sldId="488"/>
            <ac:picMk id="8" creationId="{78F0FF3C-76AF-0F24-9084-6E723A7002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430DA-742A-4996-B00A-C9E1F49DBFCF}"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74132-7197-4777-AC58-1F2999E563A4}" type="slidenum">
              <a:rPr lang="en-US" smtClean="0"/>
              <a:t>‹#›</a:t>
            </a:fld>
            <a:endParaRPr lang="en-US"/>
          </a:p>
        </p:txBody>
      </p:sp>
    </p:spTree>
    <p:extLst>
      <p:ext uri="{BB962C8B-B14F-4D97-AF65-F5344CB8AC3E}">
        <p14:creationId xmlns:p14="http://schemas.microsoft.com/office/powerpoint/2010/main" val="65375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surveyhero.com/c/SOR4Prov"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the FL DCF WITS SOR 3 Training.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strike="noStrike">
                <a:solidFill>
                  <a:srgbClr val="000000"/>
                </a:solidFill>
                <a:effectLst/>
                <a:latin typeface="Calibri" panose="020F0502020204030204" pitchFamily="34" charset="0"/>
              </a:rPr>
              <a:t>Note for facilitators: </a:t>
            </a:r>
            <a:r>
              <a:rPr lang="en-US" b="0" i="0" u="none" strike="noStrike">
                <a:solidFill>
                  <a:srgbClr val="000000"/>
                </a:solidFill>
                <a:effectLst/>
                <a:latin typeface="Calibri" panose="020F0502020204030204" pitchFamily="34" charset="0"/>
              </a:rPr>
              <a:t>speaking points are in regular font. Directional and background information is in </a:t>
            </a:r>
            <a:r>
              <a:rPr lang="en-US" b="0" i="1" u="none" strike="noStrike">
                <a:solidFill>
                  <a:srgbClr val="000000"/>
                </a:solidFill>
                <a:effectLst/>
                <a:latin typeface="Calibri" panose="020F0502020204030204" pitchFamily="34" charset="0"/>
              </a:rPr>
              <a:t>italics</a:t>
            </a:r>
            <a:r>
              <a:rPr lang="en-US" b="0" i="0" u="none" strike="noStrike">
                <a:solidFill>
                  <a:srgbClr val="000000"/>
                </a:solidFill>
                <a:effectLst/>
                <a:latin typeface="Calibri" panose="020F0502020204030204" pitchFamily="34" charset="0"/>
              </a:rPr>
              <a:t>.</a:t>
            </a:r>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1</a:t>
            </a:fld>
            <a:endParaRPr lang="en-US"/>
          </a:p>
        </p:txBody>
      </p:sp>
    </p:spTree>
    <p:extLst>
      <p:ext uri="{BB962C8B-B14F-4D97-AF65-F5344CB8AC3E}">
        <p14:creationId xmlns:p14="http://schemas.microsoft.com/office/powerpoint/2010/main" val="207260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discussed the SUPRT assessment, let’s look at how you will complete the SOR workflow. </a:t>
            </a:r>
          </a:p>
          <a:p>
            <a:endParaRPr lang="en-US"/>
          </a:p>
        </p:txBody>
      </p:sp>
      <p:sp>
        <p:nvSpPr>
          <p:cNvPr id="4" name="Slide Number Placeholder 3"/>
          <p:cNvSpPr>
            <a:spLocks noGrp="1"/>
          </p:cNvSpPr>
          <p:nvPr>
            <p:ph type="sldNum" sz="quarter" idx="5"/>
          </p:nvPr>
        </p:nvSpPr>
        <p:spPr/>
        <p:txBody>
          <a:bodyPr/>
          <a:lstStyle/>
          <a:p>
            <a:fld id="{01C47073-61E9-42C5-8608-537F8353FF63}" type="slidenum">
              <a:rPr lang="en-US" smtClean="0"/>
              <a:t>10</a:t>
            </a:fld>
            <a:endParaRPr lang="en-US"/>
          </a:p>
        </p:txBody>
      </p:sp>
    </p:spTree>
    <p:extLst>
      <p:ext uri="{BB962C8B-B14F-4D97-AF65-F5344CB8AC3E}">
        <p14:creationId xmlns:p14="http://schemas.microsoft.com/office/powerpoint/2010/main" val="36304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or create a new client record, click Client List from the left navigation menu bar. </a:t>
            </a:r>
          </a:p>
          <a:p>
            <a:br>
              <a:rPr lang="en-US"/>
            </a:br>
            <a:r>
              <a:rPr lang="en-US"/>
              <a:t>Before creating a new client record, use Search to verify the client record does not already exist. </a:t>
            </a:r>
          </a:p>
          <a:p>
            <a:endParaRPr lang="en-US"/>
          </a:p>
          <a:p>
            <a:r>
              <a:rPr lang="en-US"/>
              <a:t>For existing client records, you can navigate to their Profile, Activity List, or Linked Consent by hovering over the vertical ellipsis to the far right of their name and then selecting the desired option. </a:t>
            </a:r>
          </a:p>
          <a:p>
            <a:endParaRPr lang="en-US"/>
          </a:p>
          <a:p>
            <a:r>
              <a:rPr lang="en-US"/>
              <a:t>To create a new client record, click Add Client under the Client List section on the screen. </a:t>
            </a:r>
          </a:p>
        </p:txBody>
      </p:sp>
      <p:sp>
        <p:nvSpPr>
          <p:cNvPr id="4" name="Slide Number Placeholder 3"/>
          <p:cNvSpPr>
            <a:spLocks noGrp="1"/>
          </p:cNvSpPr>
          <p:nvPr>
            <p:ph type="sldNum" sz="quarter" idx="5"/>
          </p:nvPr>
        </p:nvSpPr>
        <p:spPr/>
        <p:txBody>
          <a:bodyPr/>
          <a:lstStyle/>
          <a:p>
            <a:fld id="{F0274132-7197-4777-AC58-1F2999E563A4}" type="slidenum">
              <a:rPr lang="en-US" smtClean="0"/>
              <a:t>11</a:t>
            </a:fld>
            <a:endParaRPr lang="en-US"/>
          </a:p>
        </p:txBody>
      </p:sp>
    </p:spTree>
    <p:extLst>
      <p:ext uri="{BB962C8B-B14F-4D97-AF65-F5344CB8AC3E}">
        <p14:creationId xmlns:p14="http://schemas.microsoft.com/office/powerpoint/2010/main" val="151720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now be on the client profile screen. </a:t>
            </a:r>
          </a:p>
          <a:p>
            <a:endParaRPr lang="en-US"/>
          </a:p>
          <a:p>
            <a:r>
              <a:rPr lang="en-US"/>
              <a:t>When completing most screens within WITS, you will notice several fields with an orange bar. These are required fields. </a:t>
            </a:r>
          </a:p>
          <a:p>
            <a:endParaRPr lang="en-US"/>
          </a:p>
          <a:p>
            <a:r>
              <a:rPr lang="en-US"/>
              <a:t>You will not be able to save information added on these screens until all required fields are completed. </a:t>
            </a:r>
          </a:p>
          <a:p>
            <a:endParaRPr lang="en-US"/>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12</a:t>
            </a:fld>
            <a:endParaRPr lang="en-US"/>
          </a:p>
        </p:txBody>
      </p:sp>
    </p:spTree>
    <p:extLst>
      <p:ext uri="{BB962C8B-B14F-4D97-AF65-F5344CB8AC3E}">
        <p14:creationId xmlns:p14="http://schemas.microsoft.com/office/powerpoint/2010/main" val="1917801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client profile is created, you will need to add a phone number for the client. </a:t>
            </a:r>
          </a:p>
          <a:p>
            <a:endParaRPr lang="en-US"/>
          </a:p>
          <a:p>
            <a:r>
              <a:rPr lang="en-US"/>
              <a:t>Click Contact Info under the Client Profile submenu. </a:t>
            </a:r>
          </a:p>
          <a:p>
            <a:endParaRPr lang="en-US"/>
          </a:p>
          <a:p>
            <a:r>
              <a:rPr lang="en-US"/>
              <a:t>Set the Preferred Contact Method to Phone and then enter a number into its respective field. </a:t>
            </a:r>
          </a:p>
          <a:p>
            <a:endParaRPr lang="en-US"/>
          </a:p>
          <a:p>
            <a:r>
              <a:rPr lang="en-US"/>
              <a:t>Save changes once entered. </a:t>
            </a:r>
          </a:p>
        </p:txBody>
      </p:sp>
      <p:sp>
        <p:nvSpPr>
          <p:cNvPr id="4" name="Slide Number Placeholder 3"/>
          <p:cNvSpPr>
            <a:spLocks noGrp="1"/>
          </p:cNvSpPr>
          <p:nvPr>
            <p:ph type="sldNum" sz="quarter" idx="5"/>
          </p:nvPr>
        </p:nvSpPr>
        <p:spPr/>
        <p:txBody>
          <a:bodyPr/>
          <a:lstStyle/>
          <a:p>
            <a:fld id="{F0274132-7197-4777-AC58-1F2999E563A4}" type="slidenum">
              <a:rPr lang="en-US" smtClean="0"/>
              <a:t>13</a:t>
            </a:fld>
            <a:endParaRPr lang="en-US"/>
          </a:p>
        </p:txBody>
      </p:sp>
    </p:spTree>
    <p:extLst>
      <p:ext uri="{BB962C8B-B14F-4D97-AF65-F5344CB8AC3E}">
        <p14:creationId xmlns:p14="http://schemas.microsoft.com/office/powerpoint/2010/main" val="315729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client profile has been created, the intake can be completed. </a:t>
            </a:r>
          </a:p>
          <a:p>
            <a:endParaRPr lang="en-US"/>
          </a:p>
          <a:p>
            <a:r>
              <a:rPr lang="en-US"/>
              <a:t>Click Episode List and then Start New Episode to access the Intake Client Information screen. </a:t>
            </a:r>
          </a:p>
          <a:p>
            <a:endParaRPr lang="en-US"/>
          </a:p>
          <a:p>
            <a:r>
              <a:rPr lang="en-US"/>
              <a:t>Information from the client profile screens will auto populate fields on this screen. </a:t>
            </a:r>
          </a:p>
          <a:p>
            <a:endParaRPr lang="en-US"/>
          </a:p>
          <a:p>
            <a:r>
              <a:rPr lang="en-US"/>
              <a:t>Complete the other required and relevant fields and then click Save and Finish.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15</a:t>
            </a:fld>
            <a:endParaRPr lang="en-US"/>
          </a:p>
        </p:txBody>
      </p:sp>
    </p:spTree>
    <p:extLst>
      <p:ext uri="{BB962C8B-B14F-4D97-AF65-F5344CB8AC3E}">
        <p14:creationId xmlns:p14="http://schemas.microsoft.com/office/powerpoint/2010/main" val="63432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intake is completed, The Activity List screen will display. </a:t>
            </a:r>
          </a:p>
          <a:p>
            <a:endParaRPr lang="en-US"/>
          </a:p>
          <a:p>
            <a:r>
              <a:rPr lang="en-US"/>
              <a:t>This screen displays what sections of the client record have been completed. </a:t>
            </a:r>
          </a:p>
          <a:p>
            <a:endParaRPr lang="en-US"/>
          </a:p>
          <a:p>
            <a:r>
              <a:rPr lang="en-US"/>
              <a:t>If any required screens have not been completed, then that section will have a status of In Progress. Clicking Details to the right of the status will inform you of what information still needs to be completed. </a:t>
            </a:r>
          </a:p>
        </p:txBody>
      </p:sp>
      <p:sp>
        <p:nvSpPr>
          <p:cNvPr id="4" name="Slide Number Placeholder 3"/>
          <p:cNvSpPr>
            <a:spLocks noGrp="1"/>
          </p:cNvSpPr>
          <p:nvPr>
            <p:ph type="sldNum" sz="quarter" idx="5"/>
          </p:nvPr>
        </p:nvSpPr>
        <p:spPr/>
        <p:txBody>
          <a:bodyPr/>
          <a:lstStyle/>
          <a:p>
            <a:fld id="{F0274132-7197-4777-AC58-1F2999E563A4}" type="slidenum">
              <a:rPr lang="en-US" smtClean="0"/>
              <a:t>16</a:t>
            </a:fld>
            <a:endParaRPr lang="en-US"/>
          </a:p>
        </p:txBody>
      </p:sp>
    </p:spTree>
    <p:extLst>
      <p:ext uri="{BB962C8B-B14F-4D97-AF65-F5344CB8AC3E}">
        <p14:creationId xmlns:p14="http://schemas.microsoft.com/office/powerpoint/2010/main" val="390240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intake is completed, navigate to the Admission Profile, by clicking Admission under the Activity List. </a:t>
            </a:r>
          </a:p>
        </p:txBody>
      </p:sp>
      <p:sp>
        <p:nvSpPr>
          <p:cNvPr id="4" name="Slide Number Placeholder 3"/>
          <p:cNvSpPr>
            <a:spLocks noGrp="1"/>
          </p:cNvSpPr>
          <p:nvPr>
            <p:ph type="sldNum" sz="quarter" idx="5"/>
          </p:nvPr>
        </p:nvSpPr>
        <p:spPr/>
        <p:txBody>
          <a:bodyPr/>
          <a:lstStyle/>
          <a:p>
            <a:fld id="{F0274132-7197-4777-AC58-1F2999E563A4}" type="slidenum">
              <a:rPr lang="en-US" smtClean="0"/>
              <a:t>17</a:t>
            </a:fld>
            <a:endParaRPr lang="en-US"/>
          </a:p>
        </p:txBody>
      </p:sp>
    </p:spTree>
    <p:extLst>
      <p:ext uri="{BB962C8B-B14F-4D97-AF65-F5344CB8AC3E}">
        <p14:creationId xmlns:p14="http://schemas.microsoft.com/office/powerpoint/2010/main" val="321800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step is to enroll the client into the SOR program. </a:t>
            </a:r>
          </a:p>
          <a:p>
            <a:endParaRPr lang="en-US"/>
          </a:p>
          <a:p>
            <a:r>
              <a:rPr lang="en-US"/>
              <a:t>Click Program Enroll under the Activity List submenu. </a:t>
            </a:r>
          </a:p>
          <a:p>
            <a:endParaRPr lang="en-US"/>
          </a:p>
          <a:p>
            <a:r>
              <a:rPr lang="en-US"/>
              <a:t>Then click Add Enrollment to access the Program Enrollment Profile screen. </a:t>
            </a:r>
          </a:p>
          <a:p>
            <a:endParaRPr lang="en-US"/>
          </a:p>
          <a:p>
            <a:r>
              <a:rPr lang="en-US"/>
              <a:t>Complete the required and relevant fields, and then click Save and Finish.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18</a:t>
            </a:fld>
            <a:endParaRPr lang="en-US"/>
          </a:p>
        </p:txBody>
      </p:sp>
    </p:spTree>
    <p:extLst>
      <p:ext uri="{BB962C8B-B14F-4D97-AF65-F5344CB8AC3E}">
        <p14:creationId xmlns:p14="http://schemas.microsoft.com/office/powerpoint/2010/main" val="3511120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the client has been enrolled in the SOR program, you can access the SUPRT Assessment screen. </a:t>
            </a:r>
          </a:p>
          <a:p>
            <a:endParaRPr lang="en-US"/>
          </a:p>
          <a:p>
            <a:r>
              <a:rPr lang="en-US"/>
              <a:t>Under Activity List’s submenu, click SUPRT Assessment. </a:t>
            </a:r>
          </a:p>
          <a:p>
            <a:endParaRPr lang="en-US"/>
          </a:p>
          <a:p>
            <a:r>
              <a:rPr lang="en-US"/>
              <a:t>On the SUPRT Assessment Search screen, click Create New SUPRT Assessment. </a:t>
            </a:r>
          </a:p>
          <a:p>
            <a:endParaRPr lang="en-US"/>
          </a:p>
          <a:p>
            <a:r>
              <a:rPr lang="en-US"/>
              <a:t>The Add SUPRT Assessment window will open. Set the assessment type. This will be baseline for clients newly added to a program. </a:t>
            </a:r>
          </a:p>
          <a:p>
            <a:endParaRPr lang="en-US"/>
          </a:p>
          <a:p>
            <a:r>
              <a:rPr lang="en-US"/>
              <a:t>Complete the other fields and click Save. A confirmation message will display. Click OK to finish creating the assessment. </a:t>
            </a:r>
          </a:p>
        </p:txBody>
      </p:sp>
      <p:sp>
        <p:nvSpPr>
          <p:cNvPr id="4" name="Slide Number Placeholder 3"/>
          <p:cNvSpPr>
            <a:spLocks noGrp="1"/>
          </p:cNvSpPr>
          <p:nvPr>
            <p:ph type="sldNum" sz="quarter" idx="5"/>
          </p:nvPr>
        </p:nvSpPr>
        <p:spPr/>
        <p:txBody>
          <a:bodyPr/>
          <a:lstStyle/>
          <a:p>
            <a:fld id="{F0274132-7197-4777-AC58-1F2999E563A4}" type="slidenum">
              <a:rPr lang="en-US" smtClean="0"/>
              <a:t>19</a:t>
            </a:fld>
            <a:endParaRPr lang="en-US"/>
          </a:p>
        </p:txBody>
      </p:sp>
    </p:spTree>
    <p:extLst>
      <p:ext uri="{BB962C8B-B14F-4D97-AF65-F5344CB8AC3E}">
        <p14:creationId xmlns:p14="http://schemas.microsoft.com/office/powerpoint/2010/main" val="280586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Service Provider 1 to demo the following: </a:t>
            </a:r>
          </a:p>
          <a:p>
            <a:endParaRPr lang="en-US"/>
          </a:p>
          <a:p>
            <a:r>
              <a:rPr lang="en-US"/>
              <a:t>Client 1 –</a:t>
            </a:r>
          </a:p>
          <a:p>
            <a:r>
              <a:rPr lang="en-US"/>
              <a:t>Client 2 –</a:t>
            </a:r>
          </a:p>
          <a:p>
            <a:endParaRPr lang="en-US"/>
          </a:p>
          <a:p>
            <a:pPr marL="171450" indent="-171450">
              <a:buFont typeface="Arial" panose="020B0604020202020204" pitchFamily="34" charset="0"/>
              <a:buChar char="•"/>
            </a:pPr>
            <a:r>
              <a:rPr lang="en-US"/>
              <a:t>Create a client record.</a:t>
            </a:r>
          </a:p>
          <a:p>
            <a:pPr marL="628650" lvl="1" indent="-171450">
              <a:buFont typeface="Arial" panose="020B0604020202020204" pitchFamily="34" charset="0"/>
              <a:buChar char="•"/>
            </a:pPr>
            <a:r>
              <a:rPr lang="en-US"/>
              <a:t>Add a phone number</a:t>
            </a:r>
          </a:p>
          <a:p>
            <a:pPr marL="628650" lvl="1" indent="-171450">
              <a:buFont typeface="Arial" panose="020B0604020202020204" pitchFamily="34" charset="0"/>
              <a:buChar char="•"/>
            </a:pPr>
            <a:r>
              <a:rPr lang="en-US"/>
              <a:t>Add a contact</a:t>
            </a:r>
          </a:p>
          <a:p>
            <a:pPr marL="171450" lvl="0" indent="-171450">
              <a:buFont typeface="Arial" panose="020B0604020202020204" pitchFamily="34" charset="0"/>
              <a:buChar char="•"/>
            </a:pPr>
            <a:r>
              <a:rPr lang="en-US"/>
              <a:t>Create an Intake.</a:t>
            </a:r>
          </a:p>
          <a:p>
            <a:pPr marL="171450" lvl="0" indent="-171450">
              <a:buFont typeface="Arial" panose="020B0604020202020204" pitchFamily="34" charset="0"/>
              <a:buChar char="•"/>
            </a:pPr>
            <a:r>
              <a:rPr lang="en-US"/>
              <a:t>Show the Activity List.</a:t>
            </a:r>
          </a:p>
          <a:p>
            <a:pPr marL="171450" lvl="0" indent="-171450">
              <a:buFont typeface="Arial" panose="020B0604020202020204" pitchFamily="34" charset="0"/>
              <a:buChar char="•"/>
            </a:pPr>
            <a:r>
              <a:rPr lang="en-US"/>
              <a:t>Enroll the client to a program.</a:t>
            </a:r>
          </a:p>
          <a:p>
            <a:pPr marL="171450" lvl="0" indent="-171450">
              <a:buFont typeface="Arial" panose="020B0604020202020204" pitchFamily="34" charset="0"/>
              <a:buChar char="•"/>
            </a:pPr>
            <a:r>
              <a:rPr lang="en-US"/>
              <a:t>Create the baseline SUPRT assessment. </a:t>
            </a:r>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20</a:t>
            </a:fld>
            <a:endParaRPr lang="en-US"/>
          </a:p>
        </p:txBody>
      </p:sp>
    </p:spTree>
    <p:extLst>
      <p:ext uri="{BB962C8B-B14F-4D97-AF65-F5344CB8AC3E}">
        <p14:creationId xmlns:p14="http://schemas.microsoft.com/office/powerpoint/2010/main" val="422138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Introduce yourself: </a:t>
            </a:r>
            <a:br>
              <a:rPr lang="en-US" i="1"/>
            </a:br>
            <a:endParaRPr lang="en-US" i="1"/>
          </a:p>
          <a:p>
            <a:pPr marL="171450" indent="-171450">
              <a:buFont typeface="Arial" panose="020B0604020202020204" pitchFamily="34" charset="0"/>
              <a:buChar char="•"/>
            </a:pPr>
            <a:r>
              <a:rPr lang="en-US" i="1"/>
              <a:t>Provide name, who you are with, and your role at the company.</a:t>
            </a:r>
          </a:p>
          <a:p>
            <a:pPr marL="171450" indent="-171450">
              <a:buFont typeface="Arial" panose="020B0604020202020204" pitchFamily="34" charset="0"/>
              <a:buChar char="•"/>
            </a:pPr>
            <a:r>
              <a:rPr lang="en-US" i="1"/>
              <a:t>Go around the room and have the learners do the same.</a:t>
            </a:r>
          </a:p>
          <a:p>
            <a:pPr marL="171450" indent="-171450">
              <a:buFont typeface="Arial" panose="020B0604020202020204" pitchFamily="34" charset="0"/>
              <a:buChar char="•"/>
            </a:pPr>
            <a:endParaRPr lang="en-US" i="1"/>
          </a:p>
          <a:p>
            <a:pPr marL="0" indent="0">
              <a:buFont typeface="Arial" panose="020B0604020202020204" pitchFamily="34" charset="0"/>
              <a:buNone/>
            </a:pPr>
            <a:r>
              <a:rPr lang="en-US" i="1"/>
              <a:t>(After introductions) </a:t>
            </a:r>
            <a:r>
              <a:rPr lang="en-US"/>
              <a:t>Before we get into today’s topics, please know that we are all here to learn. If you have any questions, please do not hesitate to ask. </a:t>
            </a:r>
            <a:r>
              <a:rPr lang="en-US" i="1"/>
              <a:t>(If virtual training, provide instruction on how attendees can raise their hand.)</a:t>
            </a:r>
            <a:endParaRPr lang="en-US"/>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2</a:t>
            </a:fld>
            <a:endParaRPr lang="en-US"/>
          </a:p>
        </p:txBody>
      </p:sp>
    </p:spTree>
    <p:extLst>
      <p:ext uri="{BB962C8B-B14F-4D97-AF65-F5344CB8AC3E}">
        <p14:creationId xmlns:p14="http://schemas.microsoft.com/office/powerpoint/2010/main" val="3927050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8DAC-77E7-C2D4-0BBA-3148D7E23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96E05-CAC0-AB0A-49F9-96760801C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E721C-7EE3-5812-FD8D-6BA8E7D9D107}"/>
              </a:ext>
            </a:extLst>
          </p:cNvPr>
          <p:cNvSpPr>
            <a:spLocks noGrp="1"/>
          </p:cNvSpPr>
          <p:nvPr>
            <p:ph type="body" idx="1"/>
          </p:nvPr>
        </p:nvSpPr>
        <p:spPr/>
        <p:txBody>
          <a:bodyPr/>
          <a:lstStyle/>
          <a:p>
            <a:r>
              <a:rPr lang="en-US"/>
              <a:t>We’ve discussed the workflow up to the creation of the GPRA. Now, we will focus our attention on the GPRA. </a:t>
            </a:r>
          </a:p>
          <a:p>
            <a:endParaRPr lang="en-US"/>
          </a:p>
        </p:txBody>
      </p:sp>
      <p:sp>
        <p:nvSpPr>
          <p:cNvPr id="4" name="Slide Number Placeholder 3">
            <a:extLst>
              <a:ext uri="{FF2B5EF4-FFF2-40B4-BE49-F238E27FC236}">
                <a16:creationId xmlns:a16="http://schemas.microsoft.com/office/drawing/2014/main" id="{1A842C82-27F5-80BB-D3AF-E43ED0C7B131}"/>
              </a:ext>
            </a:extLst>
          </p:cNvPr>
          <p:cNvSpPr>
            <a:spLocks noGrp="1"/>
          </p:cNvSpPr>
          <p:nvPr>
            <p:ph type="sldNum" sz="quarter" idx="5"/>
          </p:nvPr>
        </p:nvSpPr>
        <p:spPr/>
        <p:txBody>
          <a:bodyPr/>
          <a:lstStyle/>
          <a:p>
            <a:fld id="{01C47073-61E9-42C5-8608-537F8353FF63}" type="slidenum">
              <a:rPr lang="en-US" smtClean="0"/>
              <a:t>21</a:t>
            </a:fld>
            <a:endParaRPr lang="en-US"/>
          </a:p>
        </p:txBody>
      </p:sp>
    </p:spTree>
    <p:extLst>
      <p:ext uri="{BB962C8B-B14F-4D97-AF65-F5344CB8AC3E}">
        <p14:creationId xmlns:p14="http://schemas.microsoft.com/office/powerpoint/2010/main" val="350852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workspace for the SUPRT Assessment is divided into three main sections. </a:t>
            </a:r>
          </a:p>
          <a:p>
            <a:endParaRPr lang="en-US"/>
          </a:p>
          <a:p>
            <a:r>
              <a:rPr lang="en-US"/>
              <a:t>The left side lists the different sections. Clicking on any section will instantly navigate to it. </a:t>
            </a:r>
          </a:p>
          <a:p>
            <a:endParaRPr lang="en-US"/>
          </a:p>
          <a:p>
            <a:r>
              <a:rPr lang="en-US"/>
              <a:t>The middle section contains the form itself. </a:t>
            </a:r>
          </a:p>
          <a:p>
            <a:endParaRPr lang="en-US"/>
          </a:p>
          <a:p>
            <a:r>
              <a:rPr lang="en-US"/>
              <a:t>The right side of the workspace informs you of any sections that still have completion requirements not met. </a:t>
            </a:r>
          </a:p>
          <a:p>
            <a:endParaRPr lang="en-US"/>
          </a:p>
          <a:p>
            <a:r>
              <a:rPr lang="en-US"/>
              <a:t>At the top of the form is the Edit/Done Editing button. Click this to unlock or lock the workspace.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22</a:t>
            </a:fld>
            <a:endParaRPr lang="en-US"/>
          </a:p>
        </p:txBody>
      </p:sp>
    </p:spTree>
    <p:extLst>
      <p:ext uri="{BB962C8B-B14F-4D97-AF65-F5344CB8AC3E}">
        <p14:creationId xmlns:p14="http://schemas.microsoft.com/office/powerpoint/2010/main" val="123701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information is not available when completing a question, use the option “Not documented in records or not documented in records using this standard.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23</a:t>
            </a:fld>
            <a:endParaRPr lang="en-US"/>
          </a:p>
        </p:txBody>
      </p:sp>
    </p:spTree>
    <p:extLst>
      <p:ext uri="{BB962C8B-B14F-4D97-AF65-F5344CB8AC3E}">
        <p14:creationId xmlns:p14="http://schemas.microsoft.com/office/powerpoint/2010/main" val="1424050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some questions are answered as “Yes” follow-up questions will become required. </a:t>
            </a:r>
          </a:p>
          <a:p>
            <a:r>
              <a:rPr lang="en-US"/>
              <a:t>All follow-up questions must be answered.</a:t>
            </a:r>
          </a:p>
          <a:p>
            <a:r>
              <a:rPr lang="en-US"/>
              <a:t>For example, answering “Yes” on substance use screening requires all substance use to the identified.</a:t>
            </a:r>
          </a:p>
        </p:txBody>
      </p:sp>
      <p:sp>
        <p:nvSpPr>
          <p:cNvPr id="4" name="Slide Number Placeholder 3"/>
          <p:cNvSpPr>
            <a:spLocks noGrp="1"/>
          </p:cNvSpPr>
          <p:nvPr>
            <p:ph type="sldNum" sz="quarter" idx="5"/>
          </p:nvPr>
        </p:nvSpPr>
        <p:spPr/>
        <p:txBody>
          <a:bodyPr/>
          <a:lstStyle/>
          <a:p>
            <a:fld id="{F0274132-7197-4777-AC58-1F2999E563A4}" type="slidenum">
              <a:rPr lang="en-US" smtClean="0"/>
              <a:t>24</a:t>
            </a:fld>
            <a:endParaRPr lang="en-US"/>
          </a:p>
        </p:txBody>
      </p:sp>
    </p:spTree>
    <p:extLst>
      <p:ext uri="{BB962C8B-B14F-4D97-AF65-F5344CB8AC3E}">
        <p14:creationId xmlns:p14="http://schemas.microsoft.com/office/powerpoint/2010/main" val="1609419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D – Behavioral Health Diagnosis allows you to record up to 3 diagnoses for each of the following groups: substance use, mental health, and other factors influencing the client’s health status. </a:t>
            </a:r>
          </a:p>
          <a:p>
            <a:endParaRPr lang="en-US"/>
          </a:p>
          <a:p>
            <a:r>
              <a:rPr lang="en-US"/>
              <a:t>If there are no diagnoses to record, you must answer No Diagnosis or Missing Data. </a:t>
            </a:r>
          </a:p>
          <a:p>
            <a:endParaRPr lang="en-US"/>
          </a:p>
          <a:p>
            <a:r>
              <a:rPr lang="en-US"/>
              <a:t>Otherwise, click in the dropdowns for each applicable diagnosis group and click the diagnosis code. </a:t>
            </a:r>
          </a:p>
          <a:p>
            <a:endParaRPr lang="en-US"/>
          </a:p>
          <a:p>
            <a:r>
              <a:rPr lang="en-US"/>
              <a:t>At least one diagnosis must be added if no is selected for the diagnosis group. However, the other two drop downs can be left blank if there are no other diagnoses. </a:t>
            </a:r>
          </a:p>
        </p:txBody>
      </p:sp>
      <p:sp>
        <p:nvSpPr>
          <p:cNvPr id="4" name="Slide Number Placeholder 3"/>
          <p:cNvSpPr>
            <a:spLocks noGrp="1"/>
          </p:cNvSpPr>
          <p:nvPr>
            <p:ph type="sldNum" sz="quarter" idx="5"/>
          </p:nvPr>
        </p:nvSpPr>
        <p:spPr/>
        <p:txBody>
          <a:bodyPr/>
          <a:lstStyle/>
          <a:p>
            <a:fld id="{F0274132-7197-4777-AC58-1F2999E563A4}" type="slidenum">
              <a:rPr lang="en-US" smtClean="0"/>
              <a:t>25</a:t>
            </a:fld>
            <a:endParaRPr lang="en-US"/>
          </a:p>
        </p:txBody>
      </p:sp>
    </p:spTree>
    <p:extLst>
      <p:ext uri="{BB962C8B-B14F-4D97-AF65-F5344CB8AC3E}">
        <p14:creationId xmlns:p14="http://schemas.microsoft.com/office/powerpoint/2010/main" val="1898448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mover boxes that will need at least one option moved to the selected box. To do this, simply click on the option to be moved. To remove an option from the selected box, click on it to move it back to the available list.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26</a:t>
            </a:fld>
            <a:endParaRPr lang="en-US"/>
          </a:p>
        </p:txBody>
      </p:sp>
    </p:spTree>
    <p:extLst>
      <p:ext uri="{BB962C8B-B14F-4D97-AF65-F5344CB8AC3E}">
        <p14:creationId xmlns:p14="http://schemas.microsoft.com/office/powerpoint/2010/main" val="4289199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SUPRT-C under client reported core outcomes, are several statements clients will rate from strongly disagree to strongly agree. Hovering over the boxes in the Likert scale will display the response. Just click on the applicable level of agreement to answer. </a:t>
            </a:r>
          </a:p>
          <a:p>
            <a:endParaRPr lang="en-US"/>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27</a:t>
            </a:fld>
            <a:endParaRPr lang="en-US"/>
          </a:p>
        </p:txBody>
      </p:sp>
    </p:spTree>
    <p:extLst>
      <p:ext uri="{BB962C8B-B14F-4D97-AF65-F5344CB8AC3E}">
        <p14:creationId xmlns:p14="http://schemas.microsoft.com/office/powerpoint/2010/main" val="746915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909B3-A1CF-A42C-15A2-EF34A2CFC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25E8A-A373-0AF1-6219-D7604AEF8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ED793-D01E-0B6B-2CC0-CC962F91F926}"/>
              </a:ext>
            </a:extLst>
          </p:cNvPr>
          <p:cNvSpPr>
            <a:spLocks noGrp="1"/>
          </p:cNvSpPr>
          <p:nvPr>
            <p:ph type="body" idx="1"/>
          </p:nvPr>
        </p:nvSpPr>
        <p:spPr/>
        <p:txBody>
          <a:bodyPr/>
          <a:lstStyle/>
          <a:p>
            <a:r>
              <a:rPr lang="en-US"/>
              <a:t>While completing the SUPRT-C, the client/proxy will be asked to answer several questions. It is not required for them to answer every question. </a:t>
            </a:r>
          </a:p>
          <a:p>
            <a:endParaRPr lang="en-US"/>
          </a:p>
          <a:p>
            <a:r>
              <a:rPr lang="en-US"/>
              <a:t>If the client does not answer a question, you will mark the question as Missing Data if the client provided no answer. This is not the same as the response “Prefer not to answer” where the client stated they did not want to provide an answer to the question. </a:t>
            </a:r>
          </a:p>
          <a:p>
            <a:endParaRPr lang="en-US"/>
          </a:p>
          <a:p>
            <a:r>
              <a:rPr lang="en-US"/>
              <a:t>If the client marks more than one answer on a question with only one possible response, then you will mark the question as an Invalid Response. Do not guess at which answer the client meant when answering the question. </a:t>
            </a:r>
          </a:p>
          <a:p>
            <a:endParaRPr lang="en-US"/>
          </a:p>
          <a:p>
            <a:endParaRPr lang="en-US"/>
          </a:p>
        </p:txBody>
      </p:sp>
      <p:sp>
        <p:nvSpPr>
          <p:cNvPr id="4" name="Slide Number Placeholder 3">
            <a:extLst>
              <a:ext uri="{FF2B5EF4-FFF2-40B4-BE49-F238E27FC236}">
                <a16:creationId xmlns:a16="http://schemas.microsoft.com/office/drawing/2014/main" id="{5DDE867A-5766-C296-E0BB-E7122C63E0B5}"/>
              </a:ext>
            </a:extLst>
          </p:cNvPr>
          <p:cNvSpPr>
            <a:spLocks noGrp="1"/>
          </p:cNvSpPr>
          <p:nvPr>
            <p:ph type="sldNum" sz="quarter" idx="5"/>
          </p:nvPr>
        </p:nvSpPr>
        <p:spPr/>
        <p:txBody>
          <a:bodyPr/>
          <a:lstStyle/>
          <a:p>
            <a:fld id="{F0274132-7197-4777-AC58-1F2999E563A4}" type="slidenum">
              <a:rPr lang="en-US" smtClean="0"/>
              <a:t>28</a:t>
            </a:fld>
            <a:endParaRPr lang="en-US"/>
          </a:p>
        </p:txBody>
      </p:sp>
    </p:spTree>
    <p:extLst>
      <p:ext uri="{BB962C8B-B14F-4D97-AF65-F5344CB8AC3E}">
        <p14:creationId xmlns:p14="http://schemas.microsoft.com/office/powerpoint/2010/main" val="3544472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all completion requirements have been met, the assessment can be completed. </a:t>
            </a:r>
          </a:p>
          <a:p>
            <a:endParaRPr lang="en-US"/>
          </a:p>
          <a:p>
            <a:r>
              <a:rPr lang="en-US"/>
              <a:t>Click the Complete button and confirm that you want to complete and lock the assessment. </a:t>
            </a:r>
          </a:p>
          <a:p>
            <a:endParaRPr lang="en-US"/>
          </a:p>
          <a:p>
            <a:r>
              <a:rPr lang="en-US"/>
              <a:t>Notice, that WITS will check recorded information in its system and compare to answers provided in the assessment. If there are any discrepancies, WITS will alert you. You can then correct the information or continue completing the assessment. </a:t>
            </a:r>
          </a:p>
          <a:p>
            <a:endParaRPr lang="en-US"/>
          </a:p>
          <a:p>
            <a:r>
              <a:rPr lang="en-US"/>
              <a:t> Once confirmed, the assessment will now have a time stamp of who and when the assessment was completed. </a:t>
            </a:r>
          </a:p>
        </p:txBody>
      </p:sp>
      <p:sp>
        <p:nvSpPr>
          <p:cNvPr id="4" name="Slide Number Placeholder 3"/>
          <p:cNvSpPr>
            <a:spLocks noGrp="1"/>
          </p:cNvSpPr>
          <p:nvPr>
            <p:ph type="sldNum" sz="quarter" idx="5"/>
          </p:nvPr>
        </p:nvSpPr>
        <p:spPr/>
        <p:txBody>
          <a:bodyPr/>
          <a:lstStyle/>
          <a:p>
            <a:fld id="{F0274132-7197-4777-AC58-1F2999E563A4}" type="slidenum">
              <a:rPr lang="en-US" smtClean="0"/>
              <a:t>29</a:t>
            </a:fld>
            <a:endParaRPr lang="en-US"/>
          </a:p>
        </p:txBody>
      </p:sp>
    </p:spTree>
    <p:extLst>
      <p:ext uri="{BB962C8B-B14F-4D97-AF65-F5344CB8AC3E}">
        <p14:creationId xmlns:p14="http://schemas.microsoft.com/office/powerpoint/2010/main" val="1462171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any edits need to be made to the assessment, click Unlock at the bottom of the assessment and confirm that you want to unlock the assessment. </a:t>
            </a:r>
          </a:p>
          <a:p>
            <a:endParaRPr lang="en-US"/>
          </a:p>
          <a:p>
            <a:r>
              <a:rPr lang="en-US"/>
              <a:t>Make the needed changes and then click Lock once edits are complete. Again, you will need to confirm the selection. </a:t>
            </a:r>
          </a:p>
          <a:p>
            <a:endParaRPr lang="en-US"/>
          </a:p>
          <a:p>
            <a:r>
              <a:rPr lang="en-US"/>
              <a:t>The assessment must be in the locked status for the SUPRT to upload to SPARS.</a:t>
            </a:r>
          </a:p>
        </p:txBody>
      </p:sp>
      <p:sp>
        <p:nvSpPr>
          <p:cNvPr id="4" name="Slide Number Placeholder 3"/>
          <p:cNvSpPr>
            <a:spLocks noGrp="1"/>
          </p:cNvSpPr>
          <p:nvPr>
            <p:ph type="sldNum" sz="quarter" idx="5"/>
          </p:nvPr>
        </p:nvSpPr>
        <p:spPr/>
        <p:txBody>
          <a:bodyPr/>
          <a:lstStyle/>
          <a:p>
            <a:fld id="{F0274132-7197-4777-AC58-1F2999E563A4}" type="slidenum">
              <a:rPr lang="en-US" smtClean="0"/>
              <a:t>30</a:t>
            </a:fld>
            <a:endParaRPr lang="en-US"/>
          </a:p>
        </p:txBody>
      </p:sp>
    </p:spTree>
    <p:extLst>
      <p:ext uri="{BB962C8B-B14F-4D97-AF65-F5344CB8AC3E}">
        <p14:creationId xmlns:p14="http://schemas.microsoft.com/office/powerpoint/2010/main" val="223439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3</a:t>
            </a:fld>
            <a:endParaRPr lang="en-US"/>
          </a:p>
        </p:txBody>
      </p:sp>
    </p:spTree>
    <p:extLst>
      <p:ext uri="{BB962C8B-B14F-4D97-AF65-F5344CB8AC3E}">
        <p14:creationId xmlns:p14="http://schemas.microsoft.com/office/powerpoint/2010/main" val="2663920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 the following: </a:t>
            </a:r>
          </a:p>
          <a:p>
            <a:r>
              <a:rPr lang="en-US"/>
              <a:t>Use Kara Danvers and Garfield Logan</a:t>
            </a:r>
          </a:p>
          <a:p>
            <a:endParaRPr lang="en-US"/>
          </a:p>
          <a:p>
            <a:r>
              <a:rPr lang="en-US"/>
              <a:t>Show the different sections of the GPRA. </a:t>
            </a:r>
          </a:p>
          <a:p>
            <a:pPr marL="171450" indent="-171450">
              <a:buFont typeface="Arial" panose="020B0604020202020204" pitchFamily="34" charset="0"/>
              <a:buChar char="•"/>
            </a:pPr>
            <a:r>
              <a:rPr lang="en-US"/>
              <a:t>Answer Alcohol and Opioid sections</a:t>
            </a:r>
          </a:p>
          <a:p>
            <a:pPr marL="171450" indent="-171450">
              <a:buFont typeface="Arial" panose="020B0604020202020204" pitchFamily="34" charset="0"/>
              <a:buChar char="•"/>
            </a:pPr>
            <a:r>
              <a:rPr lang="en-US"/>
              <a:t>Answer No to Alcohol Use Disorder</a:t>
            </a:r>
          </a:p>
          <a:p>
            <a:pPr marL="171450" indent="-171450">
              <a:buFont typeface="Arial" panose="020B0604020202020204" pitchFamily="34" charset="0"/>
              <a:buChar char="•"/>
            </a:pPr>
            <a:r>
              <a:rPr lang="en-US"/>
              <a:t>Answer Yes to Opioid Use Disorder</a:t>
            </a:r>
          </a:p>
          <a:p>
            <a:pPr marL="171450" indent="-171450">
              <a:buFont typeface="Arial" panose="020B0604020202020204" pitchFamily="34" charset="0"/>
              <a:buChar char="•"/>
            </a:pPr>
            <a:r>
              <a:rPr lang="en-US"/>
              <a:t>Answer Refused to Stimulant Disorder</a:t>
            </a:r>
          </a:p>
          <a:p>
            <a:pPr marL="171450" indent="-171450">
              <a:buFont typeface="Arial" panose="020B0604020202020204" pitchFamily="34" charset="0"/>
              <a:buChar char="•"/>
            </a:pPr>
            <a:r>
              <a:rPr lang="en-US"/>
              <a:t>Answer Missing Data to Tobacco Use Disorder</a:t>
            </a:r>
          </a:p>
          <a:p>
            <a:pPr marL="171450" indent="-171450">
              <a:buFont typeface="Arial" panose="020B0604020202020204" pitchFamily="34" charset="0"/>
              <a:buChar char="•"/>
            </a:pPr>
            <a:r>
              <a:rPr lang="en-US"/>
              <a:t>Answer yes to metal health illness</a:t>
            </a:r>
          </a:p>
          <a:p>
            <a:pPr marL="171450" indent="-171450">
              <a:buFont typeface="Arial" panose="020B0604020202020204" pitchFamily="34" charset="0"/>
              <a:buChar char="•"/>
            </a:pPr>
            <a:r>
              <a:rPr lang="en-US"/>
              <a:t>Choose a Modality</a:t>
            </a:r>
          </a:p>
          <a:p>
            <a:pPr marL="171450" indent="-171450">
              <a:buFont typeface="Arial" panose="020B0604020202020204" pitchFamily="34" charset="0"/>
              <a:buChar char="•"/>
            </a:pPr>
            <a:r>
              <a:rPr lang="en-US"/>
              <a:t>Choose at least one service</a:t>
            </a:r>
          </a:p>
          <a:p>
            <a:pPr marL="171450" indent="-171450">
              <a:buFont typeface="Arial" panose="020B0604020202020204" pitchFamily="34" charset="0"/>
              <a:buChar char="•"/>
            </a:pPr>
            <a:r>
              <a:rPr lang="en-US"/>
              <a:t>Answer Yes to being arrested</a:t>
            </a:r>
          </a:p>
          <a:p>
            <a:pPr marL="171450" indent="-171450">
              <a:buFont typeface="Arial" panose="020B0604020202020204" pitchFamily="34" charset="0"/>
              <a:buChar char="•"/>
            </a:pPr>
            <a:r>
              <a:rPr lang="en-US"/>
              <a:t>Complete the GPRA</a:t>
            </a:r>
          </a:p>
          <a:p>
            <a:pPr marL="171450" indent="-171450">
              <a:buFont typeface="Arial" panose="020B0604020202020204" pitchFamily="34" charset="0"/>
              <a:buChar char="•"/>
            </a:pPr>
            <a:r>
              <a:rPr lang="en-US"/>
              <a:t>Unlock and the lock the GPRA</a:t>
            </a:r>
          </a:p>
        </p:txBody>
      </p:sp>
      <p:sp>
        <p:nvSpPr>
          <p:cNvPr id="4" name="Slide Number Placeholder 3"/>
          <p:cNvSpPr>
            <a:spLocks noGrp="1"/>
          </p:cNvSpPr>
          <p:nvPr>
            <p:ph type="sldNum" sz="quarter" idx="5"/>
          </p:nvPr>
        </p:nvSpPr>
        <p:spPr/>
        <p:txBody>
          <a:bodyPr/>
          <a:lstStyle/>
          <a:p>
            <a:fld id="{F0274132-7197-4777-AC58-1F2999E563A4}" type="slidenum">
              <a:rPr lang="en-US" smtClean="0"/>
              <a:t>31</a:t>
            </a:fld>
            <a:endParaRPr lang="en-US"/>
          </a:p>
        </p:txBody>
      </p:sp>
    </p:spTree>
    <p:extLst>
      <p:ext uri="{BB962C8B-B14F-4D97-AF65-F5344CB8AC3E}">
        <p14:creationId xmlns:p14="http://schemas.microsoft.com/office/powerpoint/2010/main" val="154682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BE4E0-ADA2-A3C1-A8CB-2E8CA59EE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FC75A-B27F-BCA8-7422-96F47A3B1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73575-C03D-2D5D-0105-94CE62DB01E8}"/>
              </a:ext>
            </a:extLst>
          </p:cNvPr>
          <p:cNvSpPr>
            <a:spLocks noGrp="1"/>
          </p:cNvSpPr>
          <p:nvPr>
            <p:ph type="body" idx="1"/>
          </p:nvPr>
        </p:nvSpPr>
        <p:spPr/>
        <p:txBody>
          <a:bodyPr/>
          <a:lstStyle/>
          <a:p>
            <a:r>
              <a:rPr lang="en-US"/>
              <a:t>So long as the client is receiving service, a GPRA follow-up assessment will need to be completed every 6 months.  </a:t>
            </a:r>
          </a:p>
          <a:p>
            <a:endParaRPr lang="en-US"/>
          </a:p>
          <a:p>
            <a:endParaRPr lang="en-US"/>
          </a:p>
        </p:txBody>
      </p:sp>
      <p:sp>
        <p:nvSpPr>
          <p:cNvPr id="4" name="Slide Number Placeholder 3">
            <a:extLst>
              <a:ext uri="{FF2B5EF4-FFF2-40B4-BE49-F238E27FC236}">
                <a16:creationId xmlns:a16="http://schemas.microsoft.com/office/drawing/2014/main" id="{087098B6-ECE1-66DF-1D73-D81D84FE1D13}"/>
              </a:ext>
            </a:extLst>
          </p:cNvPr>
          <p:cNvSpPr>
            <a:spLocks noGrp="1"/>
          </p:cNvSpPr>
          <p:nvPr>
            <p:ph type="sldNum" sz="quarter" idx="5"/>
          </p:nvPr>
        </p:nvSpPr>
        <p:spPr/>
        <p:txBody>
          <a:bodyPr/>
          <a:lstStyle/>
          <a:p>
            <a:fld id="{01C47073-61E9-42C5-8608-537F8353FF63}" type="slidenum">
              <a:rPr lang="en-US" smtClean="0"/>
              <a:t>32</a:t>
            </a:fld>
            <a:endParaRPr lang="en-US"/>
          </a:p>
        </p:txBody>
      </p:sp>
    </p:spTree>
    <p:extLst>
      <p:ext uri="{BB962C8B-B14F-4D97-AF65-F5344CB8AC3E}">
        <p14:creationId xmlns:p14="http://schemas.microsoft.com/office/powerpoint/2010/main" val="1973385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 SUPRT Reassessment and Annual Due Detail report that providers can run to manage the status of upcoming reassessments and annual assessments. </a:t>
            </a:r>
          </a:p>
          <a:p>
            <a:endParaRPr lang="en-US"/>
          </a:p>
          <a:p>
            <a:r>
              <a:rPr lang="en-US"/>
              <a:t>When running the report, you will need to set the Grant and the assessment type. There are other fields that can be selected as well, but they are not required. </a:t>
            </a:r>
          </a:p>
          <a:p>
            <a:endParaRPr lang="en-US"/>
          </a:p>
          <a:p>
            <a:r>
              <a:rPr lang="en-US"/>
              <a:t>One of those fields is the Status, which can be used to identify those assessments that are within or past the window.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33</a:t>
            </a:fld>
            <a:endParaRPr lang="en-US"/>
          </a:p>
        </p:txBody>
      </p:sp>
    </p:spTree>
    <p:extLst>
      <p:ext uri="{BB962C8B-B14F-4D97-AF65-F5344CB8AC3E}">
        <p14:creationId xmlns:p14="http://schemas.microsoft.com/office/powerpoint/2010/main" val="2338886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the reassessment is due either 3 or 6 months after the baseline assessment. The state determines if it is 3 or 6 months. </a:t>
            </a:r>
          </a:p>
          <a:p>
            <a:endParaRPr lang="en-US"/>
          </a:p>
          <a:p>
            <a:r>
              <a:rPr lang="en-US"/>
              <a:t>The window for completing the reassessment opens 30 days before and closes 30 days after the baseline anniversary.</a:t>
            </a:r>
          </a:p>
          <a:p>
            <a:endParaRPr lang="en-US"/>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34</a:t>
            </a:fld>
            <a:endParaRPr lang="en-US"/>
          </a:p>
        </p:txBody>
      </p:sp>
    </p:spTree>
    <p:extLst>
      <p:ext uri="{BB962C8B-B14F-4D97-AF65-F5344CB8AC3E}">
        <p14:creationId xmlns:p14="http://schemas.microsoft.com/office/powerpoint/2010/main" val="2359114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636F1-EB48-0804-5116-67A58E8C9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FD2F3-D534-9E28-F01D-6DDE24755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81128-52E9-7257-4EBD-F3829D16AAE5}"/>
              </a:ext>
            </a:extLst>
          </p:cNvPr>
          <p:cNvSpPr>
            <a:spLocks noGrp="1"/>
          </p:cNvSpPr>
          <p:nvPr>
            <p:ph type="body" idx="1"/>
          </p:nvPr>
        </p:nvSpPr>
        <p:spPr/>
        <p:txBody>
          <a:bodyPr/>
          <a:lstStyle/>
          <a:p>
            <a:r>
              <a:rPr lang="en-US"/>
              <a:t>The annual assessment is due 12 months after the baseline and every 12 months thereafter. The window opens 30 days before and closes 30 days after the anniversary date.</a:t>
            </a:r>
          </a:p>
          <a:p>
            <a:endParaRPr lang="en-US"/>
          </a:p>
          <a:p>
            <a:r>
              <a:rPr lang="en-US"/>
              <a:t>In SUPRT-A, services rendered is added and demographics is removed. </a:t>
            </a:r>
          </a:p>
          <a:p>
            <a:endParaRPr lang="en-US"/>
          </a:p>
          <a:p>
            <a:r>
              <a:rPr lang="en-US"/>
              <a:t>If the client’s baseline assessment had the client listed in the adult category, then SUPRT-C is available for the client to complete. </a:t>
            </a:r>
          </a:p>
          <a:p>
            <a:r>
              <a:rPr lang="en-US"/>
              <a:t>It will consist of only Record Management and Client Reported Core Outcomes. </a:t>
            </a:r>
          </a:p>
        </p:txBody>
      </p:sp>
      <p:sp>
        <p:nvSpPr>
          <p:cNvPr id="4" name="Slide Number Placeholder 3">
            <a:extLst>
              <a:ext uri="{FF2B5EF4-FFF2-40B4-BE49-F238E27FC236}">
                <a16:creationId xmlns:a16="http://schemas.microsoft.com/office/drawing/2014/main" id="{FB41DF76-DFB4-5CCF-FCDA-9CD0D485A4B9}"/>
              </a:ext>
            </a:extLst>
          </p:cNvPr>
          <p:cNvSpPr>
            <a:spLocks noGrp="1"/>
          </p:cNvSpPr>
          <p:nvPr>
            <p:ph type="sldNum" sz="quarter" idx="5"/>
          </p:nvPr>
        </p:nvSpPr>
        <p:spPr/>
        <p:txBody>
          <a:bodyPr/>
          <a:lstStyle/>
          <a:p>
            <a:fld id="{F0274132-7197-4777-AC58-1F2999E563A4}" type="slidenum">
              <a:rPr lang="en-US" smtClean="0"/>
              <a:t>35</a:t>
            </a:fld>
            <a:endParaRPr lang="en-US"/>
          </a:p>
        </p:txBody>
      </p:sp>
    </p:spTree>
    <p:extLst>
      <p:ext uri="{BB962C8B-B14F-4D97-AF65-F5344CB8AC3E}">
        <p14:creationId xmlns:p14="http://schemas.microsoft.com/office/powerpoint/2010/main" val="2730731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baseline assessment, section E. Services Rendered will be added to the reassessment, annual, and close out assessments. </a:t>
            </a:r>
          </a:p>
          <a:p>
            <a:endParaRPr lang="en-US"/>
          </a:p>
          <a:p>
            <a:r>
              <a:rPr lang="en-US"/>
              <a:t>Here, you identify all the services the client received. These services are divided among the groups: behavioral health, crisis, recovery and support, and integrated services. </a:t>
            </a:r>
          </a:p>
          <a:p>
            <a:endParaRPr lang="en-US"/>
          </a:p>
          <a:p>
            <a:r>
              <a:rPr lang="en-US"/>
              <a:t>If Yes is selected for any group, all the follow-up questions must be answered. </a:t>
            </a:r>
          </a:p>
          <a:p>
            <a:endParaRPr lang="en-US"/>
          </a:p>
          <a:p>
            <a:r>
              <a:rPr lang="en-US"/>
              <a:t>Question E2 asks about the medications prescribed for substance use disorder. To record these medications, E1 – L must be set to Yes.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36</a:t>
            </a:fld>
            <a:endParaRPr lang="en-US"/>
          </a:p>
        </p:txBody>
      </p:sp>
    </p:spTree>
    <p:extLst>
      <p:ext uri="{BB962C8B-B14F-4D97-AF65-F5344CB8AC3E}">
        <p14:creationId xmlns:p14="http://schemas.microsoft.com/office/powerpoint/2010/main" val="1450705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 the following:</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Use Kara Danvers and Garfield Logan</a:t>
            </a:r>
          </a:p>
          <a:p>
            <a:endParaRPr lang="en-US"/>
          </a:p>
          <a:p>
            <a:r>
              <a:rPr lang="en-US"/>
              <a:t>Create the 6 month follow up with interview. </a:t>
            </a:r>
          </a:p>
          <a:p>
            <a:endParaRPr lang="en-US"/>
          </a:p>
          <a:p>
            <a:r>
              <a:rPr lang="en-US"/>
              <a:t>Show the new sections. </a:t>
            </a:r>
          </a:p>
        </p:txBody>
      </p:sp>
      <p:sp>
        <p:nvSpPr>
          <p:cNvPr id="4" name="Slide Number Placeholder 3"/>
          <p:cNvSpPr>
            <a:spLocks noGrp="1"/>
          </p:cNvSpPr>
          <p:nvPr>
            <p:ph type="sldNum" sz="quarter" idx="5"/>
          </p:nvPr>
        </p:nvSpPr>
        <p:spPr/>
        <p:txBody>
          <a:bodyPr/>
          <a:lstStyle/>
          <a:p>
            <a:fld id="{F0274132-7197-4777-AC58-1F2999E563A4}" type="slidenum">
              <a:rPr lang="en-US" smtClean="0"/>
              <a:t>37</a:t>
            </a:fld>
            <a:endParaRPr lang="en-US"/>
          </a:p>
        </p:txBody>
      </p:sp>
    </p:spTree>
    <p:extLst>
      <p:ext uri="{BB962C8B-B14F-4D97-AF65-F5344CB8AC3E}">
        <p14:creationId xmlns:p14="http://schemas.microsoft.com/office/powerpoint/2010/main" val="2012738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BE4E0-ADA2-A3C1-A8CB-2E8CA59EE4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FC75A-B27F-BCA8-7422-96F47A3B1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73575-C03D-2D5D-0105-94CE62DB01E8}"/>
              </a:ext>
            </a:extLst>
          </p:cNvPr>
          <p:cNvSpPr>
            <a:spLocks noGrp="1"/>
          </p:cNvSpPr>
          <p:nvPr>
            <p:ph type="body" idx="1"/>
          </p:nvPr>
        </p:nvSpPr>
        <p:spPr/>
        <p:txBody>
          <a:bodyPr/>
          <a:lstStyle/>
          <a:p>
            <a:r>
              <a:rPr lang="en-US"/>
              <a:t>Once the client is no longer receiving services, the closeout assessment is recorded. </a:t>
            </a:r>
          </a:p>
          <a:p>
            <a:endParaRPr lang="en-US"/>
          </a:p>
          <a:p>
            <a:endParaRPr lang="en-US"/>
          </a:p>
        </p:txBody>
      </p:sp>
      <p:sp>
        <p:nvSpPr>
          <p:cNvPr id="4" name="Slide Number Placeholder 3">
            <a:extLst>
              <a:ext uri="{FF2B5EF4-FFF2-40B4-BE49-F238E27FC236}">
                <a16:creationId xmlns:a16="http://schemas.microsoft.com/office/drawing/2014/main" id="{087098B6-ECE1-66DF-1D73-D81D84FE1D13}"/>
              </a:ext>
            </a:extLst>
          </p:cNvPr>
          <p:cNvSpPr>
            <a:spLocks noGrp="1"/>
          </p:cNvSpPr>
          <p:nvPr>
            <p:ph type="sldNum" sz="quarter" idx="5"/>
          </p:nvPr>
        </p:nvSpPr>
        <p:spPr/>
        <p:txBody>
          <a:bodyPr/>
          <a:lstStyle/>
          <a:p>
            <a:fld id="{01C47073-61E9-42C5-8608-537F8353FF63}" type="slidenum">
              <a:rPr lang="en-US" smtClean="0"/>
              <a:t>38</a:t>
            </a:fld>
            <a:endParaRPr lang="en-US"/>
          </a:p>
        </p:txBody>
      </p:sp>
    </p:spTree>
    <p:extLst>
      <p:ext uri="{BB962C8B-B14F-4D97-AF65-F5344CB8AC3E}">
        <p14:creationId xmlns:p14="http://schemas.microsoft.com/office/powerpoint/2010/main" val="3652308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5F46F-D4FD-DA48-1DD8-E5851515D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5ADC3A-5BEC-2D55-2FA2-090196804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AC197-E0BD-AF97-D6DB-628A8BCAF9EE}"/>
              </a:ext>
            </a:extLst>
          </p:cNvPr>
          <p:cNvSpPr>
            <a:spLocks noGrp="1"/>
          </p:cNvSpPr>
          <p:nvPr>
            <p:ph type="body" idx="1"/>
          </p:nvPr>
        </p:nvSpPr>
        <p:spPr/>
        <p:txBody>
          <a:bodyPr/>
          <a:lstStyle/>
          <a:p>
            <a:r>
              <a:rPr lang="en-US"/>
              <a:t>The closeout assessment is completed when services for the client is discontinued for any reason. The closeout assessment must be completed within 30 days services were discontinued.</a:t>
            </a:r>
          </a:p>
          <a:p>
            <a:endParaRPr lang="en-US"/>
          </a:p>
          <a:p>
            <a:r>
              <a:rPr lang="en-US"/>
              <a:t>Once the closeout assessment is completed, no further assessments are required, even if within a window. </a:t>
            </a:r>
          </a:p>
          <a:p>
            <a:endParaRPr lang="en-US"/>
          </a:p>
          <a:p>
            <a:r>
              <a:rPr lang="en-US"/>
              <a:t>The assessment will only consist of the sections A and E in the SUPRT-A, and the SUPRT-C assessments is not offered. </a:t>
            </a:r>
          </a:p>
        </p:txBody>
      </p:sp>
      <p:sp>
        <p:nvSpPr>
          <p:cNvPr id="4" name="Slide Number Placeholder 3">
            <a:extLst>
              <a:ext uri="{FF2B5EF4-FFF2-40B4-BE49-F238E27FC236}">
                <a16:creationId xmlns:a16="http://schemas.microsoft.com/office/drawing/2014/main" id="{EE2F877D-8A39-588C-F8ED-2AC70AD90137}"/>
              </a:ext>
            </a:extLst>
          </p:cNvPr>
          <p:cNvSpPr>
            <a:spLocks noGrp="1"/>
          </p:cNvSpPr>
          <p:nvPr>
            <p:ph type="sldNum" sz="quarter" idx="5"/>
          </p:nvPr>
        </p:nvSpPr>
        <p:spPr/>
        <p:txBody>
          <a:bodyPr/>
          <a:lstStyle/>
          <a:p>
            <a:fld id="{F0274132-7197-4777-AC58-1F2999E563A4}" type="slidenum">
              <a:rPr lang="en-US" smtClean="0"/>
              <a:t>39</a:t>
            </a:fld>
            <a:endParaRPr lang="en-US"/>
          </a:p>
        </p:txBody>
      </p:sp>
    </p:spTree>
    <p:extLst>
      <p:ext uri="{BB962C8B-B14F-4D97-AF65-F5344CB8AC3E}">
        <p14:creationId xmlns:p14="http://schemas.microsoft.com/office/powerpoint/2010/main" val="647301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client is no longer enrolled in the SOR program associated with the SUPRT assessments, you will end the program enrollment. In the Program Enrollment Profile, enter the End Date and Termination reason. Click save and finish to complete disenrollment.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40</a:t>
            </a:fld>
            <a:endParaRPr lang="en-US"/>
          </a:p>
        </p:txBody>
      </p:sp>
    </p:spTree>
    <p:extLst>
      <p:ext uri="{BB962C8B-B14F-4D97-AF65-F5344CB8AC3E}">
        <p14:creationId xmlns:p14="http://schemas.microsoft.com/office/powerpoint/2010/main" val="255453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by talking about the SUPRT assessments. </a:t>
            </a:r>
          </a:p>
        </p:txBody>
      </p:sp>
      <p:sp>
        <p:nvSpPr>
          <p:cNvPr id="4" name="Slide Number Placeholder 3"/>
          <p:cNvSpPr>
            <a:spLocks noGrp="1"/>
          </p:cNvSpPr>
          <p:nvPr>
            <p:ph type="sldNum" sz="quarter" idx="5"/>
          </p:nvPr>
        </p:nvSpPr>
        <p:spPr/>
        <p:txBody>
          <a:bodyPr/>
          <a:lstStyle/>
          <a:p>
            <a:fld id="{F0274132-7197-4777-AC58-1F2999E563A4}" type="slidenum">
              <a:rPr lang="en-US" smtClean="0"/>
              <a:t>4</a:t>
            </a:fld>
            <a:endParaRPr lang="en-US"/>
          </a:p>
        </p:txBody>
      </p:sp>
    </p:spTree>
    <p:extLst>
      <p:ext uri="{BB962C8B-B14F-4D97-AF65-F5344CB8AC3E}">
        <p14:creationId xmlns:p14="http://schemas.microsoft.com/office/powerpoint/2010/main" val="4082204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client’s episode of care is ending, then you will also need to close the intake. </a:t>
            </a:r>
          </a:p>
          <a:p>
            <a:endParaRPr lang="en-US"/>
          </a:p>
          <a:p>
            <a:r>
              <a:rPr lang="en-US"/>
              <a:t>Within the intake case information screen, scroll to the bottom of the screen, complete the Date Closed field, and then click Save and Close the Case.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41</a:t>
            </a:fld>
            <a:endParaRPr lang="en-US"/>
          </a:p>
        </p:txBody>
      </p:sp>
    </p:spTree>
    <p:extLst>
      <p:ext uri="{BB962C8B-B14F-4D97-AF65-F5344CB8AC3E}">
        <p14:creationId xmlns:p14="http://schemas.microsoft.com/office/powerpoint/2010/main" val="618929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 the following:</a:t>
            </a:r>
          </a:p>
          <a:p>
            <a:pPr marL="0" lvl="0" indent="0">
              <a:buFont typeface="Arial" panose="020B0604020202020204" pitchFamily="34" charset="0"/>
              <a:buNone/>
            </a:pPr>
            <a:r>
              <a:rPr lang="en-US"/>
              <a:t>Use Nathan Summers and Donna </a:t>
            </a:r>
            <a:r>
              <a:rPr lang="en-US" err="1"/>
              <a:t>Troi</a:t>
            </a:r>
            <a:endParaRPr lang="en-US"/>
          </a:p>
          <a:p>
            <a:pPr marL="0" lvl="0" indent="0">
              <a:buFont typeface="Arial" panose="020B0604020202020204" pitchFamily="34" charset="0"/>
              <a:buNone/>
            </a:pPr>
            <a:endParaRPr lang="en-US"/>
          </a:p>
          <a:p>
            <a:pPr marL="0" lvl="0" indent="0">
              <a:buFont typeface="Arial" panose="020B0604020202020204" pitchFamily="34" charset="0"/>
              <a:buNone/>
            </a:pPr>
            <a:r>
              <a:rPr lang="en-US"/>
              <a:t>Complete the discharge GPRA. </a:t>
            </a:r>
          </a:p>
          <a:p>
            <a:pPr marL="171450" lvl="0" indent="-171450">
              <a:buFont typeface="Arial" panose="020B0604020202020204" pitchFamily="34" charset="0"/>
              <a:buChar char="•"/>
            </a:pPr>
            <a:r>
              <a:rPr lang="en-US"/>
              <a:t>Discharge from program. </a:t>
            </a:r>
          </a:p>
          <a:p>
            <a:pPr marL="171450" lvl="0" indent="-171450">
              <a:buFont typeface="Arial" panose="020B0604020202020204" pitchFamily="34" charset="0"/>
              <a:buChar char="•"/>
            </a:pPr>
            <a:r>
              <a:rPr lang="en-US"/>
              <a:t>Close Intake.</a:t>
            </a:r>
          </a:p>
        </p:txBody>
      </p:sp>
      <p:sp>
        <p:nvSpPr>
          <p:cNvPr id="4" name="Slide Number Placeholder 3"/>
          <p:cNvSpPr>
            <a:spLocks noGrp="1"/>
          </p:cNvSpPr>
          <p:nvPr>
            <p:ph type="sldNum" sz="quarter" idx="5"/>
          </p:nvPr>
        </p:nvSpPr>
        <p:spPr/>
        <p:txBody>
          <a:bodyPr/>
          <a:lstStyle/>
          <a:p>
            <a:fld id="{F0274132-7197-4777-AC58-1F2999E563A4}" type="slidenum">
              <a:rPr lang="en-US" smtClean="0"/>
              <a:t>42</a:t>
            </a:fld>
            <a:endParaRPr lang="en-US"/>
          </a:p>
        </p:txBody>
      </p:sp>
    </p:spTree>
    <p:extLst>
      <p:ext uri="{BB962C8B-B14F-4D97-AF65-F5344CB8AC3E}">
        <p14:creationId xmlns:p14="http://schemas.microsoft.com/office/powerpoint/2010/main" val="2420174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8C968-CEE6-31A3-04DA-4A7E32B6B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4E12A-6845-AFF5-2745-6A8F3B5E3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51E05-B920-3191-D267-396A30552F13}"/>
              </a:ext>
            </a:extLst>
          </p:cNvPr>
          <p:cNvSpPr>
            <a:spLocks noGrp="1"/>
          </p:cNvSpPr>
          <p:nvPr>
            <p:ph type="body" idx="1"/>
          </p:nvPr>
        </p:nvSpPr>
        <p:spPr/>
        <p:txBody>
          <a:bodyPr/>
          <a:lstStyle/>
          <a:p>
            <a:r>
              <a:rPr lang="en-US"/>
              <a:t>Finally, let’s look at how you will transition existing clients from the GPRA to the SUPRT assessments. </a:t>
            </a:r>
          </a:p>
          <a:p>
            <a:endParaRPr lang="en-US"/>
          </a:p>
          <a:p>
            <a:endParaRPr lang="en-US"/>
          </a:p>
        </p:txBody>
      </p:sp>
      <p:sp>
        <p:nvSpPr>
          <p:cNvPr id="4" name="Slide Number Placeholder 3">
            <a:extLst>
              <a:ext uri="{FF2B5EF4-FFF2-40B4-BE49-F238E27FC236}">
                <a16:creationId xmlns:a16="http://schemas.microsoft.com/office/drawing/2014/main" id="{781675B3-1BD0-91FB-9044-39B85A4EAE32}"/>
              </a:ext>
            </a:extLst>
          </p:cNvPr>
          <p:cNvSpPr>
            <a:spLocks noGrp="1"/>
          </p:cNvSpPr>
          <p:nvPr>
            <p:ph type="sldNum" sz="quarter" idx="5"/>
          </p:nvPr>
        </p:nvSpPr>
        <p:spPr/>
        <p:txBody>
          <a:bodyPr/>
          <a:lstStyle/>
          <a:p>
            <a:fld id="{01C47073-61E9-42C5-8608-537F8353FF63}" type="slidenum">
              <a:rPr lang="en-US" smtClean="0"/>
              <a:t>43</a:t>
            </a:fld>
            <a:endParaRPr lang="en-US"/>
          </a:p>
        </p:txBody>
      </p:sp>
    </p:spTree>
    <p:extLst>
      <p:ext uri="{BB962C8B-B14F-4D97-AF65-F5344CB8AC3E}">
        <p14:creationId xmlns:p14="http://schemas.microsoft.com/office/powerpoint/2010/main" val="602678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8B33-B607-7B8C-F363-74D9218E8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F27E8-3B5F-1804-8768-C1DF1893D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CE9C4-82EB-68E3-0649-D13101C10D16}"/>
              </a:ext>
            </a:extLst>
          </p:cNvPr>
          <p:cNvSpPr>
            <a:spLocks noGrp="1"/>
          </p:cNvSpPr>
          <p:nvPr>
            <p:ph type="body" idx="1"/>
          </p:nvPr>
        </p:nvSpPr>
        <p:spPr/>
        <p:txBody>
          <a:bodyPr/>
          <a:lstStyle/>
          <a:p>
            <a:r>
              <a:rPr lang="en-US"/>
              <a:t>Transition from GPRA to SUPRT will be easy. </a:t>
            </a:r>
          </a:p>
          <a:p>
            <a:endParaRPr lang="en-US"/>
          </a:p>
          <a:p>
            <a:r>
              <a:rPr lang="en-US"/>
              <a:t>First, the SUPRT baseline is not completed if there is a completed GPRA Intake. If a new episode of care is started for the client, then the Baseline would be completed then. </a:t>
            </a:r>
          </a:p>
          <a:p>
            <a:endParaRPr lang="en-US"/>
          </a:p>
          <a:p>
            <a:r>
              <a:rPr lang="en-US"/>
              <a:t>The SUPRT-C is still voluntary for the client to complete. </a:t>
            </a:r>
          </a:p>
          <a:p>
            <a:endParaRPr lang="en-US"/>
          </a:p>
          <a:p>
            <a:r>
              <a:rPr lang="en-US"/>
              <a:t>The Reassessment and Annual Assessments will be due based on the completion date of the GPRA Intake. </a:t>
            </a:r>
          </a:p>
          <a:p>
            <a:endParaRPr lang="en-US"/>
          </a:p>
          <a:p>
            <a:r>
              <a:rPr lang="en-US"/>
              <a:t>The Closeout Assessment will be completed when services end. </a:t>
            </a:r>
          </a:p>
        </p:txBody>
      </p:sp>
      <p:sp>
        <p:nvSpPr>
          <p:cNvPr id="4" name="Slide Number Placeholder 3">
            <a:extLst>
              <a:ext uri="{FF2B5EF4-FFF2-40B4-BE49-F238E27FC236}">
                <a16:creationId xmlns:a16="http://schemas.microsoft.com/office/drawing/2014/main" id="{4A3A4FFA-4ABD-F0AC-D2AD-D40787B0D7A6}"/>
              </a:ext>
            </a:extLst>
          </p:cNvPr>
          <p:cNvSpPr>
            <a:spLocks noGrp="1"/>
          </p:cNvSpPr>
          <p:nvPr>
            <p:ph type="sldNum" sz="quarter" idx="5"/>
          </p:nvPr>
        </p:nvSpPr>
        <p:spPr/>
        <p:txBody>
          <a:bodyPr/>
          <a:lstStyle/>
          <a:p>
            <a:fld id="{F0274132-7197-4777-AC58-1F2999E563A4}" type="slidenum">
              <a:rPr lang="en-US" smtClean="0"/>
              <a:t>44</a:t>
            </a:fld>
            <a:endParaRPr lang="en-US"/>
          </a:p>
        </p:txBody>
      </p:sp>
    </p:spTree>
    <p:extLst>
      <p:ext uri="{BB962C8B-B14F-4D97-AF65-F5344CB8AC3E}">
        <p14:creationId xmlns:p14="http://schemas.microsoft.com/office/powerpoint/2010/main" val="16762073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transition to the SUPRT assessments, all GPRAs will be moved to the Expired GPRA screen. This includes GPRAs that are still being completed. </a:t>
            </a:r>
          </a:p>
          <a:p>
            <a:endParaRPr lang="en-US"/>
          </a:p>
          <a:p>
            <a:r>
              <a:rPr lang="en-US"/>
              <a:t>To view the GPRA, navigate to Expired GPRAs located under the Activity List. </a:t>
            </a:r>
          </a:p>
        </p:txBody>
      </p:sp>
      <p:sp>
        <p:nvSpPr>
          <p:cNvPr id="4" name="Slide Number Placeholder 3"/>
          <p:cNvSpPr>
            <a:spLocks noGrp="1"/>
          </p:cNvSpPr>
          <p:nvPr>
            <p:ph type="sldNum" sz="quarter" idx="5"/>
          </p:nvPr>
        </p:nvSpPr>
        <p:spPr/>
        <p:txBody>
          <a:bodyPr/>
          <a:lstStyle/>
          <a:p>
            <a:fld id="{F0274132-7197-4777-AC58-1F2999E563A4}" type="slidenum">
              <a:rPr lang="en-US" smtClean="0"/>
              <a:t>45</a:t>
            </a:fld>
            <a:endParaRPr lang="en-US"/>
          </a:p>
        </p:txBody>
      </p:sp>
    </p:spTree>
    <p:extLst>
      <p:ext uri="{BB962C8B-B14F-4D97-AF65-F5344CB8AC3E}">
        <p14:creationId xmlns:p14="http://schemas.microsoft.com/office/powerpoint/2010/main" val="42402893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a:latin typeface="+mn-lt"/>
                <a:hlinkClick r:id="rId3"/>
              </a:rPr>
              <a:t>https://www.surveyhero.com/c/SOR4Prov</a:t>
            </a:r>
            <a:r>
              <a:rPr lang="en-US">
                <a:latin typeface="+mn-lt"/>
              </a:rPr>
              <a:t> </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47</a:t>
            </a:fld>
            <a:endParaRPr lang="en-US"/>
          </a:p>
        </p:txBody>
      </p:sp>
    </p:spTree>
    <p:extLst>
      <p:ext uri="{BB962C8B-B14F-4D97-AF65-F5344CB8AC3E}">
        <p14:creationId xmlns:p14="http://schemas.microsoft.com/office/powerpoint/2010/main" val="13433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graphic showing the SOR workflow with the SUPRT assessments. As you can see, when the SUPRT assessments are completed is similar to when the GPRA was completed in the workflow. </a:t>
            </a:r>
          </a:p>
          <a:p>
            <a:endParaRPr lang="en-US"/>
          </a:p>
          <a:p>
            <a:pPr marL="228600" indent="-228600">
              <a:buAutoNum type="arabicPeriod"/>
            </a:pPr>
            <a:r>
              <a:rPr lang="en-US"/>
              <a:t>Client profile – 1</a:t>
            </a:r>
            <a:r>
              <a:rPr lang="en-US" baseline="30000"/>
              <a:t>st</a:t>
            </a:r>
            <a:r>
              <a:rPr lang="en-US"/>
              <a:t> search for the client, then add the client if they do not exist</a:t>
            </a:r>
          </a:p>
          <a:p>
            <a:pPr marL="228600" indent="-228600">
              <a:buAutoNum type="arabicPeriod"/>
            </a:pPr>
            <a:r>
              <a:rPr lang="en-US"/>
              <a:t>Intake starts the episode of care</a:t>
            </a:r>
          </a:p>
          <a:p>
            <a:pPr marL="228600" indent="-228600">
              <a:buAutoNum type="arabicPeriod"/>
            </a:pPr>
            <a:r>
              <a:rPr lang="en-US"/>
              <a:t>SOR is tied to the program enrollment</a:t>
            </a:r>
          </a:p>
          <a:p>
            <a:pPr marL="228600" indent="-228600">
              <a:buAutoNum type="arabicPeriod"/>
            </a:pPr>
            <a:r>
              <a:rPr lang="en-US"/>
              <a:t>Complete the baseline assessment.</a:t>
            </a:r>
          </a:p>
          <a:p>
            <a:pPr marL="228600" indent="-228600">
              <a:buAutoNum type="arabicPeriod"/>
            </a:pPr>
            <a:r>
              <a:rPr lang="en-US"/>
              <a:t>Consent and Referral only if the client is moving around</a:t>
            </a:r>
          </a:p>
          <a:p>
            <a:pPr marL="228600" indent="-228600">
              <a:buAutoNum type="arabicPeriod"/>
            </a:pPr>
            <a:r>
              <a:rPr lang="en-US"/>
              <a:t>Complete the reassessment. </a:t>
            </a:r>
          </a:p>
          <a:p>
            <a:pPr marL="228600" indent="-228600">
              <a:buAutoNum type="arabicPeriod"/>
            </a:pPr>
            <a:r>
              <a:rPr lang="en-US"/>
              <a:t>Complete the annual assessment</a:t>
            </a:r>
          </a:p>
          <a:p>
            <a:pPr marL="228600" indent="-228600">
              <a:buAutoNum type="arabicPeriod"/>
            </a:pPr>
            <a:r>
              <a:rPr lang="en-US"/>
              <a:t>Record closeout assessment</a:t>
            </a:r>
          </a:p>
          <a:p>
            <a:pPr marL="228600" indent="-228600">
              <a:buAutoNum type="arabicPeriod"/>
            </a:pPr>
            <a:r>
              <a:rPr lang="en-US"/>
              <a:t>Close program enrollment and episode of care.</a:t>
            </a:r>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5</a:t>
            </a:fld>
            <a:endParaRPr lang="en-US"/>
          </a:p>
        </p:txBody>
      </p:sp>
    </p:spTree>
    <p:extLst>
      <p:ext uri="{BB962C8B-B14F-4D97-AF65-F5344CB8AC3E}">
        <p14:creationId xmlns:p14="http://schemas.microsoft.com/office/powerpoint/2010/main" val="232821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SUPRT assessments are completed at regular intervals. </a:t>
            </a:r>
          </a:p>
          <a:p>
            <a:endParaRPr lang="en-US"/>
          </a:p>
          <a:p>
            <a:r>
              <a:rPr lang="en-US"/>
              <a:t>The baseline is completed within 30 days before or after the client begins receiving services. </a:t>
            </a:r>
          </a:p>
          <a:p>
            <a:r>
              <a:rPr lang="en-US"/>
              <a:t>If the client returns for treatment after the closeout assessment is completed, a new baseline will need to be completed. </a:t>
            </a:r>
          </a:p>
          <a:p>
            <a:endParaRPr lang="en-US"/>
          </a:p>
          <a:p>
            <a:r>
              <a:rPr lang="en-US"/>
              <a:t>The reassessment is due 3 to 6 months after the baseline assessment. This due date is determined by the state. </a:t>
            </a:r>
          </a:p>
          <a:p>
            <a:r>
              <a:rPr lang="en-US"/>
              <a:t>This assessment must be completed within 30 days before or after the baseline’s anniversary. </a:t>
            </a:r>
          </a:p>
          <a:p>
            <a:r>
              <a:rPr lang="en-US"/>
              <a:t>For example, if a baseline assessment is completed on April 30</a:t>
            </a:r>
            <a:r>
              <a:rPr lang="en-US" baseline="30000"/>
              <a:t>th</a:t>
            </a:r>
            <a:r>
              <a:rPr lang="en-US"/>
              <a:t>, the reassessment must be completed between June 30</a:t>
            </a:r>
            <a:r>
              <a:rPr lang="en-US" baseline="30000"/>
              <a:t>th</a:t>
            </a:r>
            <a:r>
              <a:rPr lang="en-US"/>
              <a:t> and August 30</a:t>
            </a:r>
            <a:r>
              <a:rPr lang="en-US" baseline="30000"/>
              <a:t>th</a:t>
            </a:r>
            <a:r>
              <a:rPr lang="en-US"/>
              <a:t> if the reassessment is due 3 months after the baseline assessment. </a:t>
            </a:r>
          </a:p>
          <a:p>
            <a:r>
              <a:rPr lang="en-US"/>
              <a:t>The reassessment is only completed once.</a:t>
            </a:r>
          </a:p>
          <a:p>
            <a:endParaRPr lang="en-US"/>
          </a:p>
          <a:p>
            <a:r>
              <a:rPr lang="en-US"/>
              <a:t>The annual assessment is completed 365 days after the baseline assessment and every 365 days after. So, if the baseline was completed on April 30</a:t>
            </a:r>
            <a:r>
              <a:rPr lang="en-US" baseline="30000"/>
              <a:t>th</a:t>
            </a:r>
            <a:r>
              <a:rPr lang="en-US"/>
              <a:t>, 2026, the annual assessments will be due every April 30</a:t>
            </a:r>
            <a:r>
              <a:rPr lang="en-US" baseline="30000"/>
              <a:t>th</a:t>
            </a:r>
            <a:r>
              <a:rPr lang="en-US"/>
              <a:t> starting in 2027.</a:t>
            </a:r>
          </a:p>
          <a:p>
            <a:r>
              <a:rPr lang="en-US"/>
              <a:t>The window for completing the assessment is 30 days before or after the anniversary date. </a:t>
            </a:r>
          </a:p>
          <a:p>
            <a:r>
              <a:rPr lang="en-US"/>
              <a:t>Using the same example, the annual assessment window opens on Marth 30</a:t>
            </a:r>
            <a:r>
              <a:rPr lang="en-US" baseline="30000"/>
              <a:t>th</a:t>
            </a:r>
            <a:r>
              <a:rPr lang="en-US"/>
              <a:t> and closes on May 30</a:t>
            </a:r>
            <a:r>
              <a:rPr lang="en-US" baseline="30000"/>
              <a:t>th</a:t>
            </a:r>
            <a:r>
              <a:rPr lang="en-US"/>
              <a:t>.</a:t>
            </a:r>
          </a:p>
          <a:p>
            <a:endParaRPr lang="en-US"/>
          </a:p>
          <a:p>
            <a:r>
              <a:rPr lang="en-US"/>
              <a:t>The closeout assessment is completed when the client is no longer receiving services. </a:t>
            </a:r>
          </a:p>
          <a:p>
            <a:r>
              <a:rPr lang="en-US"/>
              <a:t>The window for completing the closeout assessment is 30 days before or after the client stops receiving services. </a:t>
            </a:r>
          </a:p>
          <a:p>
            <a:r>
              <a:rPr lang="en-US"/>
              <a:t>Once the closeout assessment is completed, no other assessments are no longer required, even if the window for the annual or reassessment is currently open. </a:t>
            </a:r>
          </a:p>
        </p:txBody>
      </p:sp>
      <p:sp>
        <p:nvSpPr>
          <p:cNvPr id="4" name="Slide Number Placeholder 3"/>
          <p:cNvSpPr>
            <a:spLocks noGrp="1"/>
          </p:cNvSpPr>
          <p:nvPr>
            <p:ph type="sldNum" sz="quarter" idx="5"/>
          </p:nvPr>
        </p:nvSpPr>
        <p:spPr/>
        <p:txBody>
          <a:bodyPr/>
          <a:lstStyle/>
          <a:p>
            <a:fld id="{F0274132-7197-4777-AC58-1F2999E563A4}" type="slidenum">
              <a:rPr lang="en-US" smtClean="0"/>
              <a:t>6</a:t>
            </a:fld>
            <a:endParaRPr lang="en-US"/>
          </a:p>
        </p:txBody>
      </p:sp>
    </p:spTree>
    <p:extLst>
      <p:ext uri="{BB962C8B-B14F-4D97-AF65-F5344CB8AC3E}">
        <p14:creationId xmlns:p14="http://schemas.microsoft.com/office/powerpoint/2010/main" val="175875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SUPRT assessment is comprised of SUPRT-A and SUPRT-C assessments. </a:t>
            </a:r>
          </a:p>
          <a:p>
            <a:endParaRPr lang="en-US"/>
          </a:p>
          <a:p>
            <a:r>
              <a:rPr lang="en-US"/>
              <a:t>SUPRT-A is completed by the grantee/provider staff and must be completed for each assessment period. </a:t>
            </a:r>
          </a:p>
          <a:p>
            <a:endParaRPr lang="en-US"/>
          </a:p>
          <a:p>
            <a:r>
              <a:rPr lang="en-US"/>
              <a:t>SUPRT-C is completed by the client or their healthcare proxy. This assessment must be offered during each assessment period, but completion is voluntary. </a:t>
            </a:r>
          </a:p>
          <a:p>
            <a:endParaRPr lang="en-US"/>
          </a:p>
          <a:p>
            <a:r>
              <a:rPr lang="en-US"/>
              <a:t>There is additional information regarding these two assessments, which we will discuss now.</a:t>
            </a:r>
          </a:p>
        </p:txBody>
      </p:sp>
      <p:sp>
        <p:nvSpPr>
          <p:cNvPr id="4" name="Slide Number Placeholder 3"/>
          <p:cNvSpPr>
            <a:spLocks noGrp="1"/>
          </p:cNvSpPr>
          <p:nvPr>
            <p:ph type="sldNum" sz="quarter" idx="5"/>
          </p:nvPr>
        </p:nvSpPr>
        <p:spPr/>
        <p:txBody>
          <a:bodyPr/>
          <a:lstStyle/>
          <a:p>
            <a:fld id="{F0274132-7197-4777-AC58-1F2999E563A4}" type="slidenum">
              <a:rPr lang="en-US" smtClean="0"/>
              <a:t>7</a:t>
            </a:fld>
            <a:endParaRPr lang="en-US"/>
          </a:p>
        </p:txBody>
      </p:sp>
    </p:spTree>
    <p:extLst>
      <p:ext uri="{BB962C8B-B14F-4D97-AF65-F5344CB8AC3E}">
        <p14:creationId xmlns:p14="http://schemas.microsoft.com/office/powerpoint/2010/main" val="11567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3BAC-7D33-5C9D-BF08-370567686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E101B-B147-1A85-053C-441D86676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5649D-9E6F-FC32-05E4-39BAC3BB8E81}"/>
              </a:ext>
            </a:extLst>
          </p:cNvPr>
          <p:cNvSpPr>
            <a:spLocks noGrp="1"/>
          </p:cNvSpPr>
          <p:nvPr>
            <p:ph type="body" idx="1"/>
          </p:nvPr>
        </p:nvSpPr>
        <p:spPr/>
        <p:txBody>
          <a:bodyPr/>
          <a:lstStyle/>
          <a:p>
            <a:r>
              <a:rPr lang="en-US"/>
              <a:t>The SUPRT-A is not conducted as an interview. This assessment is completed by the grantee using previously gathered information stored in the client’s existing records. </a:t>
            </a:r>
          </a:p>
          <a:p>
            <a:endParaRPr lang="en-US"/>
          </a:p>
          <a:p>
            <a:r>
              <a:rPr lang="en-US"/>
              <a:t>SUPRT-A is divided into 6 sections. </a:t>
            </a:r>
          </a:p>
          <a:p>
            <a:pPr marL="171450" indent="-171450">
              <a:buFont typeface="Arial" panose="020B0604020202020204" pitchFamily="34" charset="0"/>
              <a:buChar char="•"/>
            </a:pPr>
            <a:r>
              <a:rPr lang="en-US"/>
              <a:t>Record Management is completed at each assessment period.</a:t>
            </a:r>
          </a:p>
          <a:p>
            <a:pPr marL="171450" indent="-171450">
              <a:buFont typeface="Arial" panose="020B0604020202020204" pitchFamily="34" charset="0"/>
              <a:buChar char="•"/>
            </a:pPr>
            <a:r>
              <a:rPr lang="en-US"/>
              <a:t>Behavioral Health History is completed at each assessment period except for closeout.</a:t>
            </a:r>
          </a:p>
          <a:p>
            <a:pPr marL="171450" indent="-171450">
              <a:buFont typeface="Arial" panose="020B0604020202020204" pitchFamily="34" charset="0"/>
              <a:buChar char="•"/>
            </a:pPr>
            <a:r>
              <a:rPr lang="en-US"/>
              <a:t>Behavioral Health Screenings is completed at each assessment period except for closeout.</a:t>
            </a:r>
          </a:p>
          <a:p>
            <a:pPr marL="171450" indent="-171450">
              <a:buFont typeface="Arial" panose="020B0604020202020204" pitchFamily="34" charset="0"/>
              <a:buChar char="•"/>
            </a:pPr>
            <a:r>
              <a:rPr lang="en-US"/>
              <a:t>Behavioral Health Diagnosis is completed at each assessment period except for closeout.</a:t>
            </a:r>
          </a:p>
          <a:p>
            <a:pPr marL="171450" indent="-171450">
              <a:buFont typeface="Arial" panose="020B0604020202020204" pitchFamily="34" charset="0"/>
              <a:buChar char="•"/>
            </a:pPr>
            <a:r>
              <a:rPr lang="en-US"/>
              <a:t>Services Received is completed at each assessment period except for baseline.</a:t>
            </a:r>
          </a:p>
          <a:p>
            <a:pPr marL="171450" indent="-171450">
              <a:buFont typeface="Arial" panose="020B0604020202020204" pitchFamily="34" charset="0"/>
              <a:buChar char="•"/>
            </a:pPr>
            <a:r>
              <a:rPr lang="en-US"/>
              <a:t>Demographics – This is only completed at baseline and only if the client declined to complete SUPRT-C.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If the client starts completing the SUPRT-C but does not finish or change their mind, section F. Demographics is not required.</a:t>
            </a:r>
          </a:p>
        </p:txBody>
      </p:sp>
      <p:sp>
        <p:nvSpPr>
          <p:cNvPr id="4" name="Slide Number Placeholder 3">
            <a:extLst>
              <a:ext uri="{FF2B5EF4-FFF2-40B4-BE49-F238E27FC236}">
                <a16:creationId xmlns:a16="http://schemas.microsoft.com/office/drawing/2014/main" id="{731CD43B-2CF0-6F33-84C9-5BDC7CA2A6AE}"/>
              </a:ext>
            </a:extLst>
          </p:cNvPr>
          <p:cNvSpPr>
            <a:spLocks noGrp="1"/>
          </p:cNvSpPr>
          <p:nvPr>
            <p:ph type="sldNum" sz="quarter" idx="5"/>
          </p:nvPr>
        </p:nvSpPr>
        <p:spPr/>
        <p:txBody>
          <a:bodyPr/>
          <a:lstStyle/>
          <a:p>
            <a:fld id="{F0274132-7197-4777-AC58-1F2999E563A4}" type="slidenum">
              <a:rPr lang="en-US" smtClean="0"/>
              <a:t>8</a:t>
            </a:fld>
            <a:endParaRPr lang="en-US"/>
          </a:p>
        </p:txBody>
      </p:sp>
    </p:spTree>
    <p:extLst>
      <p:ext uri="{BB962C8B-B14F-4D97-AF65-F5344CB8AC3E}">
        <p14:creationId xmlns:p14="http://schemas.microsoft.com/office/powerpoint/2010/main" val="10715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SUPRT-C assessment has 3 age-based versions. </a:t>
            </a:r>
          </a:p>
          <a:p>
            <a:r>
              <a:rPr lang="en-US"/>
              <a:t>The adult version is for clients aged 18 and older. This version is offered at baseline, reassessment, and annual assessment. It can be completed by the client or their proxy</a:t>
            </a:r>
          </a:p>
          <a:p>
            <a:endParaRPr lang="en-US"/>
          </a:p>
          <a:p>
            <a:r>
              <a:rPr lang="en-US"/>
              <a:t>The youth version is for clients aged 12-17. It is completed by the client and is offered only at baseline and reassessment. </a:t>
            </a:r>
          </a:p>
          <a:p>
            <a:endParaRPr lang="en-US"/>
          </a:p>
          <a:p>
            <a:r>
              <a:rPr lang="en-US"/>
              <a:t>The child version is for clients aged 5-17. It is completed by the parent or other proxy. It is only offered at baseline and reassessment. </a:t>
            </a:r>
          </a:p>
          <a:p>
            <a:endParaRPr lang="en-US"/>
          </a:p>
          <a:p>
            <a:r>
              <a:rPr lang="en-US"/>
              <a:t>The age version used at baseline is used throughout the client’s treatment even if they would age out. </a:t>
            </a:r>
          </a:p>
          <a:p>
            <a:endParaRPr lang="en-US"/>
          </a:p>
          <a:p>
            <a:r>
              <a:rPr lang="en-US"/>
              <a:t>For example, youth version is completed by a 17-year-old client. Next month, they turn 18. The SUPRT-C version will continue to be the youth version and follow the youth completion requirements throughout the client’s treatment. </a:t>
            </a:r>
          </a:p>
          <a:p>
            <a:endParaRPr lang="en-US"/>
          </a:p>
          <a:p>
            <a:r>
              <a:rPr lang="en-US"/>
              <a:t>The SUPRT-C has four sections. Records management is completed at all assessment points by the grantee. </a:t>
            </a:r>
          </a:p>
          <a:p>
            <a:r>
              <a:rPr lang="en-US"/>
              <a:t>Demographics is completed by the client or proxy and only at baseline. </a:t>
            </a:r>
          </a:p>
          <a:p>
            <a:r>
              <a:rPr lang="en-US"/>
              <a:t>Social drivers of health is completed by the client or proxy but only at baseline and reassessment. </a:t>
            </a:r>
          </a:p>
          <a:p>
            <a:r>
              <a:rPr lang="en-US"/>
              <a:t>Client reported core outcomes is completed by the client or proxy at all assessment points. </a:t>
            </a:r>
          </a:p>
          <a:p>
            <a:endParaRPr lang="en-US"/>
          </a:p>
          <a:p>
            <a:endParaRPr lang="en-US"/>
          </a:p>
        </p:txBody>
      </p:sp>
      <p:sp>
        <p:nvSpPr>
          <p:cNvPr id="4" name="Slide Number Placeholder 3"/>
          <p:cNvSpPr>
            <a:spLocks noGrp="1"/>
          </p:cNvSpPr>
          <p:nvPr>
            <p:ph type="sldNum" sz="quarter" idx="5"/>
          </p:nvPr>
        </p:nvSpPr>
        <p:spPr/>
        <p:txBody>
          <a:bodyPr/>
          <a:lstStyle/>
          <a:p>
            <a:fld id="{F0274132-7197-4777-AC58-1F2999E563A4}" type="slidenum">
              <a:rPr lang="en-US" smtClean="0"/>
              <a:t>9</a:t>
            </a:fld>
            <a:endParaRPr lang="en-US"/>
          </a:p>
        </p:txBody>
      </p:sp>
    </p:spTree>
    <p:extLst>
      <p:ext uri="{BB962C8B-B14F-4D97-AF65-F5344CB8AC3E}">
        <p14:creationId xmlns:p14="http://schemas.microsoft.com/office/powerpoint/2010/main" val="3926725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op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D037003-C276-44B3-B0E7-8114E325C1F1}"/>
              </a:ext>
            </a:extLst>
          </p:cNvPr>
          <p:cNvSpPr>
            <a:spLocks noGrp="1"/>
          </p:cNvSpPr>
          <p:nvPr>
            <p:ph type="body" sz="quarter" idx="13" hasCustomPrompt="1"/>
          </p:nvPr>
        </p:nvSpPr>
        <p:spPr>
          <a:xfrm>
            <a:off x="232002" y="1106717"/>
            <a:ext cx="5029200" cy="2743200"/>
          </a:xfrm>
        </p:spPr>
        <p:txBody>
          <a:bodyPr>
            <a:normAutofit/>
          </a:bodyPr>
          <a:lstStyle>
            <a:lvl1pPr marL="0" indent="0">
              <a:buFontTx/>
              <a:buNone/>
              <a:defRPr sz="36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86885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220E-CDD0-474B-9CF5-22FCA76A089E}"/>
              </a:ext>
            </a:extLst>
          </p:cNvPr>
          <p:cNvSpPr>
            <a:spLocks noGrp="1"/>
          </p:cNvSpPr>
          <p:nvPr>
            <p:ph type="title" hasCustomPrompt="1"/>
          </p:nvPr>
        </p:nvSpPr>
        <p:spPr/>
        <p:txBody>
          <a:bodyPr>
            <a:normAutofit/>
          </a:bodyPr>
          <a:lstStyle>
            <a:lvl1pPr>
              <a:defRPr sz="3600"/>
            </a:lvl1pPr>
          </a:lstStyle>
          <a:p>
            <a:r>
              <a:rPr lang="en-US"/>
              <a:t>CLICK TO EDIT MASTER TITLE STYLE</a:t>
            </a:r>
          </a:p>
        </p:txBody>
      </p:sp>
      <p:sp>
        <p:nvSpPr>
          <p:cNvPr id="6" name="Footer Placeholder 4">
            <a:extLst>
              <a:ext uri="{FF2B5EF4-FFF2-40B4-BE49-F238E27FC236}">
                <a16:creationId xmlns:a16="http://schemas.microsoft.com/office/drawing/2014/main" id="{C5268F62-E92C-42A9-850C-047E4784992B}"/>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7" name="Slide Number Placeholder 5">
            <a:extLst>
              <a:ext uri="{FF2B5EF4-FFF2-40B4-BE49-F238E27FC236}">
                <a16:creationId xmlns:a16="http://schemas.microsoft.com/office/drawing/2014/main" id="{3085CF29-E844-4212-8468-C59EF761DBD1}"/>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cxnSp>
        <p:nvCxnSpPr>
          <p:cNvPr id="8" name="Straight Connector 7">
            <a:extLst>
              <a:ext uri="{FF2B5EF4-FFF2-40B4-BE49-F238E27FC236}">
                <a16:creationId xmlns:a16="http://schemas.microsoft.com/office/drawing/2014/main" id="{A7058F82-B719-4FE8-9038-43253E367605}"/>
              </a:ext>
            </a:extLst>
          </p:cNvPr>
          <p:cNvCxnSpPr/>
          <p:nvPr/>
        </p:nvCxnSpPr>
        <p:spPr>
          <a:xfrm>
            <a:off x="460836" y="1116465"/>
            <a:ext cx="1124712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8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759B13E-D2F9-48FA-A39F-D901F56EFC95}"/>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6" name="Slide Number Placeholder 5">
            <a:extLst>
              <a:ext uri="{FF2B5EF4-FFF2-40B4-BE49-F238E27FC236}">
                <a16:creationId xmlns:a16="http://schemas.microsoft.com/office/drawing/2014/main" id="{DAD7BD13-543C-4A0D-A004-A803616C125F}"/>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spTree>
    <p:extLst>
      <p:ext uri="{BB962C8B-B14F-4D97-AF65-F5344CB8AC3E}">
        <p14:creationId xmlns:p14="http://schemas.microsoft.com/office/powerpoint/2010/main" val="157568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F2B7-65CB-4697-976F-E7B5329372A0}"/>
              </a:ext>
            </a:extLst>
          </p:cNvPr>
          <p:cNvSpPr>
            <a:spLocks noGrp="1"/>
          </p:cNvSpPr>
          <p:nvPr>
            <p:ph type="title" hasCustomPrompt="1"/>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6E936525-32DE-4990-9535-5D672A2B0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C40AB-5AD6-41D1-824E-17F37B24C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49F54B05-9C2C-4004-BE1F-401C4510DFE0}"/>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9" name="Slide Number Placeholder 5">
            <a:extLst>
              <a:ext uri="{FF2B5EF4-FFF2-40B4-BE49-F238E27FC236}">
                <a16:creationId xmlns:a16="http://schemas.microsoft.com/office/drawing/2014/main" id="{FB828AB1-DBDF-4B2D-B334-BC30746C4039}"/>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spTree>
    <p:extLst>
      <p:ext uri="{BB962C8B-B14F-4D97-AF65-F5344CB8AC3E}">
        <p14:creationId xmlns:p14="http://schemas.microsoft.com/office/powerpoint/2010/main" val="172398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0F0E-16E5-4C49-9509-187DD1BB97C5}"/>
              </a:ext>
            </a:extLst>
          </p:cNvPr>
          <p:cNvSpPr>
            <a:spLocks noGrp="1"/>
          </p:cNvSpPr>
          <p:nvPr>
            <p:ph type="title" hasCustomPrompt="1"/>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B02749A8-E205-4B6A-AC51-101C817C2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FF4305-84F8-4E62-BB77-FA0650F29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D1FC0D-8F4B-4D1A-A78D-4D19826081D0}"/>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9" name="Slide Number Placeholder 5">
            <a:extLst>
              <a:ext uri="{FF2B5EF4-FFF2-40B4-BE49-F238E27FC236}">
                <a16:creationId xmlns:a16="http://schemas.microsoft.com/office/drawing/2014/main" id="{644C7E9B-2DB9-48D2-B62F-4C4EB299EF83}"/>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spTree>
    <p:extLst>
      <p:ext uri="{BB962C8B-B14F-4D97-AF65-F5344CB8AC3E}">
        <p14:creationId xmlns:p14="http://schemas.microsoft.com/office/powerpoint/2010/main" val="2365659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3BF2-D1B4-4098-845D-780CEAEB4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6A1B9E-7F13-447C-B925-BD42977EB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67C8D7A9-55DA-4F4C-9A49-858803941779}"/>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8" name="Slide Number Placeholder 5">
            <a:extLst>
              <a:ext uri="{FF2B5EF4-FFF2-40B4-BE49-F238E27FC236}">
                <a16:creationId xmlns:a16="http://schemas.microsoft.com/office/drawing/2014/main" id="{66CF7C16-848E-47B7-AD6E-198297D8830E}"/>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44066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24B0-E838-4F15-8126-D3DE1A0A538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D8AF4C-828B-4CB9-BE2A-5ABBF7197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07409C0-9913-42BC-95F2-E7B528D39992}"/>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8" name="Slide Number Placeholder 5">
            <a:extLst>
              <a:ext uri="{FF2B5EF4-FFF2-40B4-BE49-F238E27FC236}">
                <a16:creationId xmlns:a16="http://schemas.microsoft.com/office/drawing/2014/main" id="{BCFDF398-4D76-40F1-8577-9D0F19B4E738}"/>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4276604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B06A-6466-4228-9205-89034F814DCE}"/>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6EF75-A4A8-4564-AD6A-9FCD97D2CB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17834-354F-4394-BAE5-D300055440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AD7619B-4881-4A9F-A967-FA9C652DB194}"/>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9" name="Slide Number Placeholder 5">
            <a:extLst>
              <a:ext uri="{FF2B5EF4-FFF2-40B4-BE49-F238E27FC236}">
                <a16:creationId xmlns:a16="http://schemas.microsoft.com/office/drawing/2014/main" id="{EB071463-9D8A-422E-A383-B489CEC16000}"/>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296384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B06A-6466-4228-9205-89034F814DCE}"/>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6EF75-A4A8-4564-AD6A-9FCD97D2CB9D}"/>
              </a:ext>
            </a:extLst>
          </p:cNvPr>
          <p:cNvSpPr>
            <a:spLocks noGrp="1"/>
          </p:cNvSpPr>
          <p:nvPr>
            <p:ph sz="half" idx="1"/>
          </p:nvPr>
        </p:nvSpPr>
        <p:spPr>
          <a:xfrm>
            <a:off x="838200" y="1825625"/>
            <a:ext cx="352545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17834-354F-4394-BAE5-D300055440B2}"/>
              </a:ext>
            </a:extLst>
          </p:cNvPr>
          <p:cNvSpPr>
            <a:spLocks noGrp="1"/>
          </p:cNvSpPr>
          <p:nvPr>
            <p:ph sz="half" idx="2"/>
          </p:nvPr>
        </p:nvSpPr>
        <p:spPr>
          <a:xfrm>
            <a:off x="7986532" y="1825625"/>
            <a:ext cx="33672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AD7619B-4881-4A9F-A967-FA9C652DB194}"/>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9" name="Slide Number Placeholder 5">
            <a:extLst>
              <a:ext uri="{FF2B5EF4-FFF2-40B4-BE49-F238E27FC236}">
                <a16:creationId xmlns:a16="http://schemas.microsoft.com/office/drawing/2014/main" id="{EB071463-9D8A-422E-A383-B489CEC16000}"/>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
        <p:nvSpPr>
          <p:cNvPr id="7" name="Content Placeholder 2">
            <a:extLst>
              <a:ext uri="{FF2B5EF4-FFF2-40B4-BE49-F238E27FC236}">
                <a16:creationId xmlns:a16="http://schemas.microsoft.com/office/drawing/2014/main" id="{257B59C2-28C5-48C3-A7B8-CF3EC2524FAA}"/>
              </a:ext>
            </a:extLst>
          </p:cNvPr>
          <p:cNvSpPr>
            <a:spLocks noGrp="1"/>
          </p:cNvSpPr>
          <p:nvPr>
            <p:ph sz="half" idx="10"/>
          </p:nvPr>
        </p:nvSpPr>
        <p:spPr>
          <a:xfrm>
            <a:off x="4514126" y="1825625"/>
            <a:ext cx="308175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68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089C-E092-4EE5-80BF-0BE8C9F87D7B}"/>
              </a:ext>
            </a:extLst>
          </p:cNvPr>
          <p:cNvSpPr>
            <a:spLocks noGrp="1"/>
          </p:cNvSpPr>
          <p:nvPr>
            <p:ph type="title" hasCustomPrompt="1"/>
          </p:nvPr>
        </p:nvSpPr>
        <p:spPr>
          <a:xfrm>
            <a:off x="839788" y="365125"/>
            <a:ext cx="10515600" cy="1325563"/>
          </a:xfrm>
        </p:spPr>
        <p:txBody>
          <a:bodyPr/>
          <a:lstStyle>
            <a:lvl1pPr marL="0" indent="0">
              <a:defRPr/>
            </a:lvl1pPr>
          </a:lstStyle>
          <a:p>
            <a:r>
              <a:rPr lang="en-US"/>
              <a:t>CLICK TO EDIT MASTER TITLE STYLE</a:t>
            </a:r>
          </a:p>
        </p:txBody>
      </p:sp>
      <p:sp>
        <p:nvSpPr>
          <p:cNvPr id="3" name="Text Placeholder 2">
            <a:extLst>
              <a:ext uri="{FF2B5EF4-FFF2-40B4-BE49-F238E27FC236}">
                <a16:creationId xmlns:a16="http://schemas.microsoft.com/office/drawing/2014/main" id="{9D57C6B5-3B3F-4C03-872A-7311A9565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DF319A-F0DE-4BFA-BDDF-B1CBC4FA45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B9AD72-2364-4746-B436-F1E437F3F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5C151-D573-4018-BDC7-CF6832068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6DAE93E-F4E5-4E0A-8A00-683E5038E545}"/>
              </a:ext>
            </a:extLst>
          </p:cNvPr>
          <p:cNvSpPr>
            <a:spLocks noGrp="1"/>
          </p:cNvSpPr>
          <p:nvPr>
            <p:ph type="ftr" sz="quarter" idx="10"/>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11" name="Slide Number Placeholder 5">
            <a:extLst>
              <a:ext uri="{FF2B5EF4-FFF2-40B4-BE49-F238E27FC236}">
                <a16:creationId xmlns:a16="http://schemas.microsoft.com/office/drawing/2014/main" id="{6B043085-87DF-4518-B653-76A05FD47AAA}"/>
              </a:ext>
            </a:extLst>
          </p:cNvPr>
          <p:cNvSpPr>
            <a:spLocks noGrp="1"/>
          </p:cNvSpPr>
          <p:nvPr>
            <p:ph type="sldNum" sz="quarter" idx="11"/>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3337330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C25D-8942-45BA-94BD-713959BE20F8}"/>
              </a:ext>
            </a:extLst>
          </p:cNvPr>
          <p:cNvSpPr>
            <a:spLocks noGrp="1"/>
          </p:cNvSpPr>
          <p:nvPr>
            <p:ph type="title" hasCustomPrompt="1"/>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0250BB20-57FF-4367-8E95-231AD87EDE33}"/>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7" name="Slide Number Placeholder 5">
            <a:extLst>
              <a:ext uri="{FF2B5EF4-FFF2-40B4-BE49-F238E27FC236}">
                <a16:creationId xmlns:a16="http://schemas.microsoft.com/office/drawing/2014/main" id="{74EFE47E-79C7-44D4-A056-7149208AFFF4}"/>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153052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40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9D6AEF-1604-425A-A0B3-D32D3AC4F878}"/>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6" name="Slide Number Placeholder 5">
            <a:extLst>
              <a:ext uri="{FF2B5EF4-FFF2-40B4-BE49-F238E27FC236}">
                <a16:creationId xmlns:a16="http://schemas.microsoft.com/office/drawing/2014/main" id="{860DAB2E-229B-457A-8AC6-A86B7E061541}"/>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4023763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4291-8F50-475F-8B39-2A011ED7048C}"/>
              </a:ext>
            </a:extLst>
          </p:cNvPr>
          <p:cNvSpPr>
            <a:spLocks noGrp="1"/>
          </p:cNvSpPr>
          <p:nvPr>
            <p:ph type="title" hasCustomPrompt="1"/>
          </p:nvPr>
        </p:nvSpPr>
        <p:spPr>
          <a:xfrm>
            <a:off x="839788" y="457200"/>
            <a:ext cx="3932237" cy="1600200"/>
          </a:xfrm>
        </p:spPr>
        <p:txBody>
          <a:bodyPr anchor="b">
            <a:normAutofit/>
          </a:bodyPr>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B9682390-2416-4EC8-9F94-444EC8136797}"/>
              </a:ext>
            </a:extLst>
          </p:cNvPr>
          <p:cNvSpPr>
            <a:spLocks noGrp="1"/>
          </p:cNvSpPr>
          <p:nvPr>
            <p:ph idx="1"/>
          </p:nvPr>
        </p:nvSpPr>
        <p:spPr>
          <a:xfrm>
            <a:off x="5183188" y="987425"/>
            <a:ext cx="6172200" cy="4873625"/>
          </a:xfrm>
        </p:spPr>
        <p:txBody>
          <a:bodyPr/>
          <a:lstStyle>
            <a:lvl1pPr>
              <a:defRPr sz="2400"/>
            </a:lvl1pPr>
            <a:lvl2pPr>
              <a:defRPr sz="2400"/>
            </a:lvl2pPr>
            <a:lvl3pPr>
              <a:defRPr sz="2100"/>
            </a:lvl3pPr>
            <a:lvl4pPr>
              <a:defRPr sz="1800"/>
            </a:lvl4pPr>
            <a:lvl5pPr>
              <a:defRPr sz="15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D81D3-5C54-4C77-B4B2-07FFE87036D6}"/>
              </a:ext>
            </a:extLst>
          </p:cNvPr>
          <p:cNvSpPr>
            <a:spLocks noGrp="1"/>
          </p:cNvSpPr>
          <p:nvPr>
            <p:ph type="body" sz="half" idx="2"/>
          </p:nvPr>
        </p:nvSpPr>
        <p:spPr>
          <a:xfrm>
            <a:off x="839788" y="2057400"/>
            <a:ext cx="3932237" cy="3811588"/>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0026943-7906-43A3-A8E4-53B31588372A}"/>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9" name="Slide Number Placeholder 5">
            <a:extLst>
              <a:ext uri="{FF2B5EF4-FFF2-40B4-BE49-F238E27FC236}">
                <a16:creationId xmlns:a16="http://schemas.microsoft.com/office/drawing/2014/main" id="{8A4B6C60-6D2D-42FD-9D28-9F9EB4A4D714}"/>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2910291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2C9-588C-4963-8B10-E3A901EB81F6}"/>
              </a:ext>
            </a:extLst>
          </p:cNvPr>
          <p:cNvSpPr>
            <a:spLocks noGrp="1"/>
          </p:cNvSpPr>
          <p:nvPr>
            <p:ph type="title" hasCustomPrompt="1"/>
          </p:nvPr>
        </p:nvSpPr>
        <p:spPr>
          <a:xfrm>
            <a:off x="839788" y="457200"/>
            <a:ext cx="3932237" cy="1600200"/>
          </a:xfrm>
        </p:spPr>
        <p:txBody>
          <a:bodyPr anchor="b">
            <a:normAutofit/>
          </a:bodyPr>
          <a:lstStyle>
            <a:lvl1pPr marL="0" indent="0">
              <a:defRPr sz="2700"/>
            </a:lvl1pPr>
          </a:lstStyle>
          <a:p>
            <a:r>
              <a:rPr lang="en-US"/>
              <a:t>CLICK TO EDIT MASTER TITLE STYLE</a:t>
            </a:r>
          </a:p>
        </p:txBody>
      </p:sp>
      <p:sp>
        <p:nvSpPr>
          <p:cNvPr id="3" name="Picture Placeholder 2">
            <a:extLst>
              <a:ext uri="{FF2B5EF4-FFF2-40B4-BE49-F238E27FC236}">
                <a16:creationId xmlns:a16="http://schemas.microsoft.com/office/drawing/2014/main" id="{B63E5294-7DF3-4950-9D5E-573CC1739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CC987F-3041-4E7B-8954-B070975FFC9F}"/>
              </a:ext>
            </a:extLst>
          </p:cNvPr>
          <p:cNvSpPr>
            <a:spLocks noGrp="1"/>
          </p:cNvSpPr>
          <p:nvPr>
            <p:ph type="body" sz="half" idx="2"/>
          </p:nvPr>
        </p:nvSpPr>
        <p:spPr>
          <a:xfrm>
            <a:off x="839788" y="2057400"/>
            <a:ext cx="3932237" cy="3811588"/>
          </a:xfrm>
        </p:spPr>
        <p:txBody>
          <a:bodyPr>
            <a:normAutofit/>
          </a:bodyPr>
          <a:lstStyle>
            <a:lvl1pPr marL="0" indent="0">
              <a:buNone/>
              <a:defRPr sz="15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053A0927-4838-4646-9728-C4E68E3DDCE4}"/>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9" name="Slide Number Placeholder 5">
            <a:extLst>
              <a:ext uri="{FF2B5EF4-FFF2-40B4-BE49-F238E27FC236}">
                <a16:creationId xmlns:a16="http://schemas.microsoft.com/office/drawing/2014/main" id="{BBF605D2-32FE-468E-A047-45343332E1EF}"/>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479043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91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18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Decorative hands raised to ask questions">
            <a:extLst>
              <a:ext uri="{FF2B5EF4-FFF2-40B4-BE49-F238E27FC236}">
                <a16:creationId xmlns:a16="http://schemas.microsoft.com/office/drawing/2014/main" id="{267AD33B-FC5B-4503-818D-502DB4DB6D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0910" y="418440"/>
            <a:ext cx="5771162" cy="23445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0FDCFA5-D53B-4C30-94E2-654B5CBB6B55}"/>
              </a:ext>
            </a:extLst>
          </p:cNvPr>
          <p:cNvSpPr>
            <a:spLocks noGrp="1"/>
          </p:cNvSpPr>
          <p:nvPr>
            <p:ph sz="half" idx="1"/>
          </p:nvPr>
        </p:nvSpPr>
        <p:spPr>
          <a:xfrm>
            <a:off x="5595581" y="3252485"/>
            <a:ext cx="2780861" cy="276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D7AAA694-62B2-457F-82CE-005F9B4110BA}"/>
              </a:ext>
            </a:extLst>
          </p:cNvPr>
          <p:cNvSpPr>
            <a:spLocks noGrp="1"/>
          </p:cNvSpPr>
          <p:nvPr>
            <p:ph sz="half" idx="10"/>
          </p:nvPr>
        </p:nvSpPr>
        <p:spPr>
          <a:xfrm>
            <a:off x="8567512" y="3252486"/>
            <a:ext cx="3081759" cy="276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98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24B0-E838-4F15-8126-D3DE1A0A538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D8AF4C-828B-4CB9-BE2A-5ABBF7197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907409C0-9913-42BC-95F2-E7B528D39992}"/>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8" name="Slide Number Placeholder 5">
            <a:extLst>
              <a:ext uri="{FF2B5EF4-FFF2-40B4-BE49-F238E27FC236}">
                <a16:creationId xmlns:a16="http://schemas.microsoft.com/office/drawing/2014/main" id="{BCFDF398-4D76-40F1-8577-9D0F19B4E738}"/>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92704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C75E-3D16-40BE-96D9-D7A313F9C151}"/>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BFAF88F5-1396-4671-86E1-2BF49B7D9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ooter Placeholder 4">
            <a:extLst>
              <a:ext uri="{FF2B5EF4-FFF2-40B4-BE49-F238E27FC236}">
                <a16:creationId xmlns:a16="http://schemas.microsoft.com/office/drawing/2014/main" id="{D2C162AA-DCAB-4393-98D4-A81DE99C5037}"/>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10" name="Slide Number Placeholder 5">
            <a:extLst>
              <a:ext uri="{FF2B5EF4-FFF2-40B4-BE49-F238E27FC236}">
                <a16:creationId xmlns:a16="http://schemas.microsoft.com/office/drawing/2014/main" id="{C4B822BF-68A3-4DCC-89A3-F7702401D342}"/>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spTree>
    <p:extLst>
      <p:ext uri="{BB962C8B-B14F-4D97-AF65-F5344CB8AC3E}">
        <p14:creationId xmlns:p14="http://schemas.microsoft.com/office/powerpoint/2010/main" val="202094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EC21-4F8A-4D6E-9034-56932A374A3C}"/>
              </a:ext>
            </a:extLst>
          </p:cNvPr>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17C8358-A10D-4ABA-8E21-B3C017F27A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D72E8F9-4540-42DE-8A6C-879DAFBCC8C2}"/>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8" name="Slide Number Placeholder 5">
            <a:extLst>
              <a:ext uri="{FF2B5EF4-FFF2-40B4-BE49-F238E27FC236}">
                <a16:creationId xmlns:a16="http://schemas.microsoft.com/office/drawing/2014/main" id="{3373EDA7-95C1-4005-8953-9730CC0F72BC}"/>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cxnSp>
        <p:nvCxnSpPr>
          <p:cNvPr id="10" name="Straight Connector 9">
            <a:extLst>
              <a:ext uri="{FF2B5EF4-FFF2-40B4-BE49-F238E27FC236}">
                <a16:creationId xmlns:a16="http://schemas.microsoft.com/office/drawing/2014/main" id="{5E1B5A78-1A6A-4983-9207-CF6B5F746F01}"/>
              </a:ext>
            </a:extLst>
          </p:cNvPr>
          <p:cNvCxnSpPr/>
          <p:nvPr/>
        </p:nvCxnSpPr>
        <p:spPr>
          <a:xfrm>
            <a:off x="460836" y="1116465"/>
            <a:ext cx="1124712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53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A-D9E0-4F2D-987D-C3409D2C518E}"/>
              </a:ext>
            </a:extLst>
          </p:cNvPr>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CCCD0A0-0093-45DE-8B61-C9E53D34BBAC}"/>
              </a:ext>
            </a:extLst>
          </p:cNvPr>
          <p:cNvSpPr>
            <a:spLocks noGrp="1"/>
          </p:cNvSpPr>
          <p:nvPr>
            <p:ph sz="half" idx="1"/>
          </p:nvPr>
        </p:nvSpPr>
        <p:spPr>
          <a:xfrm>
            <a:off x="460836" y="139874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3ED956-1795-4839-8EFE-659835548C0C}"/>
              </a:ext>
            </a:extLst>
          </p:cNvPr>
          <p:cNvSpPr>
            <a:spLocks noGrp="1"/>
          </p:cNvSpPr>
          <p:nvPr>
            <p:ph sz="half" idx="2"/>
          </p:nvPr>
        </p:nvSpPr>
        <p:spPr>
          <a:xfrm>
            <a:off x="5794836" y="139874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09417EBB-5894-4745-831E-2A677C3A3A3E}"/>
              </a:ext>
            </a:extLst>
          </p:cNvPr>
          <p:cNvCxnSpPr/>
          <p:nvPr/>
        </p:nvCxnSpPr>
        <p:spPr>
          <a:xfrm>
            <a:off x="489864" y="1124642"/>
            <a:ext cx="1124712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DD6390C-F9E5-4771-BA11-723F157D1829}"/>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10" name="Slide Number Placeholder 5">
            <a:extLst>
              <a:ext uri="{FF2B5EF4-FFF2-40B4-BE49-F238E27FC236}">
                <a16:creationId xmlns:a16="http://schemas.microsoft.com/office/drawing/2014/main" id="{1582270B-B33A-4291-835A-92ECCE0AC098}"/>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cxnSp>
        <p:nvCxnSpPr>
          <p:cNvPr id="11" name="Straight Connector 10">
            <a:extLst>
              <a:ext uri="{FF2B5EF4-FFF2-40B4-BE49-F238E27FC236}">
                <a16:creationId xmlns:a16="http://schemas.microsoft.com/office/drawing/2014/main" id="{A2E46BCE-64A2-4E34-90F1-4B2C39BAC13B}"/>
              </a:ext>
            </a:extLst>
          </p:cNvPr>
          <p:cNvCxnSpPr/>
          <p:nvPr/>
        </p:nvCxnSpPr>
        <p:spPr>
          <a:xfrm>
            <a:off x="460836" y="1116465"/>
            <a:ext cx="1124712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81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E5FE-0DC7-413C-BF8B-AC2C6336332C}"/>
              </a:ext>
            </a:extLst>
          </p:cNvPr>
          <p:cNvSpPr>
            <a:spLocks noGrp="1"/>
          </p:cNvSpPr>
          <p:nvPr>
            <p:ph type="title" hasCustomPrompt="1"/>
          </p:nvPr>
        </p:nvSpPr>
        <p:spPr>
          <a:xfrm>
            <a:off x="491447" y="0"/>
            <a:ext cx="11247120" cy="1097280"/>
          </a:xfrm>
        </p:spPr>
        <p:txBody>
          <a:bodyPr>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116C4912-AFB0-43B8-9107-9D5AF1B68F32}"/>
              </a:ext>
            </a:extLst>
          </p:cNvPr>
          <p:cNvSpPr>
            <a:spLocks noGrp="1"/>
          </p:cNvSpPr>
          <p:nvPr>
            <p:ph type="body" idx="1"/>
          </p:nvPr>
        </p:nvSpPr>
        <p:spPr>
          <a:xfrm>
            <a:off x="491447" y="139190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2F563-BAEA-4AEE-AC8F-18C6F547C61E}"/>
              </a:ext>
            </a:extLst>
          </p:cNvPr>
          <p:cNvSpPr>
            <a:spLocks noGrp="1"/>
          </p:cNvSpPr>
          <p:nvPr>
            <p:ph sz="half" idx="2"/>
          </p:nvPr>
        </p:nvSpPr>
        <p:spPr>
          <a:xfrm>
            <a:off x="491447" y="221582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899C5F-820E-49FA-9356-C43F3AF98D49}"/>
              </a:ext>
            </a:extLst>
          </p:cNvPr>
          <p:cNvSpPr>
            <a:spLocks noGrp="1"/>
          </p:cNvSpPr>
          <p:nvPr>
            <p:ph type="body" sz="quarter" idx="3"/>
          </p:nvPr>
        </p:nvSpPr>
        <p:spPr>
          <a:xfrm>
            <a:off x="5823859" y="139190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38FAE-2975-4875-A00B-EBC57A1EBDD2}"/>
              </a:ext>
            </a:extLst>
          </p:cNvPr>
          <p:cNvSpPr>
            <a:spLocks noGrp="1"/>
          </p:cNvSpPr>
          <p:nvPr>
            <p:ph sz="quarter" idx="4"/>
          </p:nvPr>
        </p:nvSpPr>
        <p:spPr>
          <a:xfrm>
            <a:off x="5823859" y="221582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1C55286-0A94-4A69-9DCF-FADC64138101}"/>
              </a:ext>
            </a:extLst>
          </p:cNvPr>
          <p:cNvSpPr>
            <a:spLocks noGrp="1"/>
          </p:cNvSpPr>
          <p:nvPr>
            <p:ph type="ftr" sz="quarter" idx="10"/>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11" name="Slide Number Placeholder 5">
            <a:extLst>
              <a:ext uri="{FF2B5EF4-FFF2-40B4-BE49-F238E27FC236}">
                <a16:creationId xmlns:a16="http://schemas.microsoft.com/office/drawing/2014/main" id="{2FCA2474-CE9A-4501-96E2-986D40C0CC52}"/>
              </a:ext>
            </a:extLst>
          </p:cNvPr>
          <p:cNvSpPr>
            <a:spLocks noGrp="1"/>
          </p:cNvSpPr>
          <p:nvPr>
            <p:ph type="sldNum" sz="quarter" idx="11"/>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cxnSp>
        <p:nvCxnSpPr>
          <p:cNvPr id="13" name="Straight Connector 12">
            <a:extLst>
              <a:ext uri="{FF2B5EF4-FFF2-40B4-BE49-F238E27FC236}">
                <a16:creationId xmlns:a16="http://schemas.microsoft.com/office/drawing/2014/main" id="{E1A9CE4E-78E2-4C2B-AA10-771E7A4F63E1}"/>
              </a:ext>
            </a:extLst>
          </p:cNvPr>
          <p:cNvCxnSpPr/>
          <p:nvPr/>
        </p:nvCxnSpPr>
        <p:spPr>
          <a:xfrm>
            <a:off x="460836" y="1116465"/>
            <a:ext cx="1124712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208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9C5BA-5B23-461F-BA17-E583955F7996}"/>
              </a:ext>
            </a:extLst>
          </p:cNvPr>
          <p:cNvSpPr>
            <a:spLocks noGrp="1"/>
          </p:cNvSpPr>
          <p:nvPr>
            <p:ph type="title"/>
          </p:nvPr>
        </p:nvSpPr>
        <p:spPr>
          <a:xfrm>
            <a:off x="489864"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75580-30ED-42ED-8688-91A61EFC2A74}"/>
              </a:ext>
            </a:extLst>
          </p:cNvPr>
          <p:cNvSpPr>
            <a:spLocks noGrp="1"/>
          </p:cNvSpPr>
          <p:nvPr>
            <p:ph type="body" idx="1"/>
          </p:nvPr>
        </p:nvSpPr>
        <p:spPr>
          <a:xfrm>
            <a:off x="489864" y="147728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7DA6C29D-B975-4E5F-96BD-5EE2AE87851C}"/>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accent5"/>
                </a:solidFill>
                <a:latin typeface="+mj-lt"/>
              </a:defRPr>
            </a:lvl1pPr>
          </a:lstStyle>
          <a:p>
            <a:endParaRPr lang="en-US"/>
          </a:p>
        </p:txBody>
      </p:sp>
    </p:spTree>
    <p:extLst>
      <p:ext uri="{BB962C8B-B14F-4D97-AF65-F5344CB8AC3E}">
        <p14:creationId xmlns:p14="http://schemas.microsoft.com/office/powerpoint/2010/main" val="2833754243"/>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12" r:id="rId3"/>
    <p:sldLayoutId id="2147483713" r:id="rId4"/>
    <p:sldLayoutId id="2147483800" r:id="rId5"/>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Wingdings" panose="05000000000000000000" pitchFamily="2" charset="2"/>
        <a:buChar char="§"/>
        <a:defRPr sz="21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Wingdings" panose="05000000000000000000" pitchFamily="2" charset="2"/>
        <a:buChar char="§"/>
        <a:defRPr sz="15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CB320-BD63-4315-A1C7-F6BEB9B32876}"/>
              </a:ext>
            </a:extLst>
          </p:cNvPr>
          <p:cNvSpPr>
            <a:spLocks noGrp="1"/>
          </p:cNvSpPr>
          <p:nvPr>
            <p:ph type="title"/>
          </p:nvPr>
        </p:nvSpPr>
        <p:spPr>
          <a:xfrm>
            <a:off x="460836" y="0"/>
            <a:ext cx="1124712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4DC0C9-1D1F-4DD1-BDAC-BB72FD87769B}"/>
              </a:ext>
            </a:extLst>
          </p:cNvPr>
          <p:cNvSpPr>
            <a:spLocks noGrp="1"/>
          </p:cNvSpPr>
          <p:nvPr>
            <p:ph type="body" idx="1"/>
          </p:nvPr>
        </p:nvSpPr>
        <p:spPr>
          <a:xfrm>
            <a:off x="460836" y="1462767"/>
            <a:ext cx="1124712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B3E7030-30E4-481F-85C5-BB257D433E86}"/>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50">
                <a:solidFill>
                  <a:schemeClr val="tx1">
                    <a:tint val="75000"/>
                  </a:schemeClr>
                </a:solidFill>
                <a:latin typeface="+mj-lt"/>
              </a:defRPr>
            </a:lvl1pPr>
          </a:lstStyle>
          <a:p>
            <a:endParaRPr lang="en-US"/>
          </a:p>
        </p:txBody>
      </p:sp>
      <p:sp>
        <p:nvSpPr>
          <p:cNvPr id="6" name="Slide Number Placeholder 5">
            <a:extLst>
              <a:ext uri="{FF2B5EF4-FFF2-40B4-BE49-F238E27FC236}">
                <a16:creationId xmlns:a16="http://schemas.microsoft.com/office/drawing/2014/main" id="{55C53419-46AC-483C-B853-A3B790536CED}"/>
              </a:ext>
            </a:extLst>
          </p:cNvPr>
          <p:cNvSpPr>
            <a:spLocks noGrp="1"/>
          </p:cNvSpPr>
          <p:nvPr>
            <p:ph type="sldNum" sz="quarter" idx="4"/>
          </p:nvPr>
        </p:nvSpPr>
        <p:spPr>
          <a:xfrm>
            <a:off x="9278258" y="6486976"/>
            <a:ext cx="2743200" cy="365125"/>
          </a:xfrm>
          <a:prstGeom prst="rect">
            <a:avLst/>
          </a:prstGeom>
        </p:spPr>
        <p:txBody>
          <a:bodyPr vert="horz" lIns="91440" tIns="45720" rIns="91440" bIns="45720" rtlCol="0" anchor="ctr"/>
          <a:lstStyle>
            <a:lvl1pPr algn="r">
              <a:defRPr sz="1050">
                <a:solidFill>
                  <a:schemeClr val="accent5"/>
                </a:solidFill>
                <a:latin typeface="+mj-lt"/>
              </a:defRPr>
            </a:lvl1pPr>
          </a:lstStyle>
          <a:p>
            <a:fld id="{6538B978-CAD3-4715-9BD7-EDDD0B8A3E3D}" type="slidenum">
              <a:rPr lang="en-US" smtClean="0"/>
              <a:pPr/>
              <a:t>‹#›</a:t>
            </a:fld>
            <a:endParaRPr lang="en-US"/>
          </a:p>
        </p:txBody>
      </p:sp>
    </p:spTree>
    <p:extLst>
      <p:ext uri="{BB962C8B-B14F-4D97-AF65-F5344CB8AC3E}">
        <p14:creationId xmlns:p14="http://schemas.microsoft.com/office/powerpoint/2010/main" val="35090765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9" r:id="rId3"/>
    <p:sldLayoutId id="2147483760" r:id="rId4"/>
    <p:sldLayoutId id="2147483761" r:id="rId5"/>
    <p:sldLayoutId id="2147483762"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Wingdings" panose="05000000000000000000" pitchFamily="2" charset="2"/>
        <a:buChar char="§"/>
        <a:defRPr sz="21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Wingdings" panose="05000000000000000000" pitchFamily="2" charset="2"/>
        <a:buChar char="§"/>
        <a:defRPr sz="15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9C003C-05F5-41C7-A5D7-82056DB43F1B}"/>
              </a:ext>
            </a:extLst>
          </p:cNvPr>
          <p:cNvSpPr>
            <a:spLocks noGrp="1"/>
          </p:cNvSpPr>
          <p:nvPr>
            <p:ph type="title"/>
          </p:nvPr>
        </p:nvSpPr>
        <p:spPr>
          <a:xfrm>
            <a:off x="-2156" y="0"/>
            <a:ext cx="12194156"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A68DB4-D259-461C-81F0-FE1BBA2F6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4">
            <a:extLst>
              <a:ext uri="{FF2B5EF4-FFF2-40B4-BE49-F238E27FC236}">
                <a16:creationId xmlns:a16="http://schemas.microsoft.com/office/drawing/2014/main" id="{D0A16AFD-18F0-4887-A4A8-A2E1D5C3A59F}"/>
              </a:ext>
            </a:extLst>
          </p:cNvPr>
          <p:cNvSpPr>
            <a:spLocks noGrp="1"/>
          </p:cNvSpPr>
          <p:nvPr>
            <p:ph type="ftr" sz="quarter" idx="3"/>
          </p:nvPr>
        </p:nvSpPr>
        <p:spPr>
          <a:xfrm>
            <a:off x="4038600" y="6501490"/>
            <a:ext cx="4114800" cy="365125"/>
          </a:xfrm>
          <a:prstGeom prst="rect">
            <a:avLst/>
          </a:prstGeom>
        </p:spPr>
        <p:txBody>
          <a:bodyPr vert="horz" lIns="91440" tIns="45720" rIns="91440" bIns="45720" rtlCol="0" anchor="ctr"/>
          <a:lstStyle>
            <a:lvl1pPr algn="ctr">
              <a:defRPr sz="1050" i="1">
                <a:solidFill>
                  <a:schemeClr val="tx1">
                    <a:tint val="75000"/>
                  </a:schemeClr>
                </a:solidFill>
                <a:latin typeface="+mj-lt"/>
              </a:defRPr>
            </a:lvl1pPr>
          </a:lstStyle>
          <a:p>
            <a:endParaRPr lang="en-US"/>
          </a:p>
        </p:txBody>
      </p:sp>
      <p:sp>
        <p:nvSpPr>
          <p:cNvPr id="8" name="Slide Number Placeholder 5">
            <a:extLst>
              <a:ext uri="{FF2B5EF4-FFF2-40B4-BE49-F238E27FC236}">
                <a16:creationId xmlns:a16="http://schemas.microsoft.com/office/drawing/2014/main" id="{B499C5CA-1F8B-41F2-BD60-66353F49FF24}"/>
              </a:ext>
            </a:extLst>
          </p:cNvPr>
          <p:cNvSpPr>
            <a:spLocks noGrp="1"/>
          </p:cNvSpPr>
          <p:nvPr>
            <p:ph type="sldNum" sz="quarter" idx="4"/>
          </p:nvPr>
        </p:nvSpPr>
        <p:spPr>
          <a:xfrm>
            <a:off x="9220622" y="6501490"/>
            <a:ext cx="2743200" cy="365125"/>
          </a:xfrm>
          <a:prstGeom prst="rect">
            <a:avLst/>
          </a:prstGeom>
        </p:spPr>
        <p:txBody>
          <a:bodyPr vert="horz" lIns="91440" tIns="45720" rIns="91440" bIns="45720" rtlCol="0" anchor="ctr"/>
          <a:lstStyle>
            <a:lvl1pPr algn="r">
              <a:defRPr sz="1050">
                <a:solidFill>
                  <a:schemeClr val="tx1">
                    <a:tint val="75000"/>
                  </a:schemeClr>
                </a:solidFill>
                <a:latin typeface="+mj-lt"/>
              </a:defRPr>
            </a:lvl1pPr>
          </a:lstStyle>
          <a:p>
            <a:fld id="{19783DCC-BFA2-483B-BF3B-4851F5A0DDCF}" type="slidenum">
              <a:rPr lang="en-US" smtClean="0"/>
              <a:pPr/>
              <a:t>‹#›</a:t>
            </a:fld>
            <a:endParaRPr lang="en-US"/>
          </a:p>
        </p:txBody>
      </p:sp>
    </p:spTree>
    <p:extLst>
      <p:ext uri="{BB962C8B-B14F-4D97-AF65-F5344CB8AC3E}">
        <p14:creationId xmlns:p14="http://schemas.microsoft.com/office/powerpoint/2010/main" val="142728330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2" r:id="rId3"/>
    <p:sldLayoutId id="2147483798" r:id="rId4"/>
    <p:sldLayoutId id="2147483793" r:id="rId5"/>
    <p:sldLayoutId id="2147483794" r:id="rId6"/>
    <p:sldLayoutId id="2147483795" r:id="rId7"/>
    <p:sldLayoutId id="2147483796" r:id="rId8"/>
    <p:sldLayoutId id="2147483797" r:id="rId9"/>
    <p:sldLayoutId id="2147483799" r:id="rId10"/>
  </p:sldLayoutIdLst>
  <p:hf hdr="0" ftr="0" dt="0"/>
  <p:txStyles>
    <p:titleStyle>
      <a:lvl1pPr marL="457200" indent="0"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Wingdings" panose="05000000000000000000" pitchFamily="2" charset="2"/>
        <a:buChar char="§"/>
        <a:defRPr sz="21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Wingdings" panose="05000000000000000000" pitchFamily="2" charset="2"/>
        <a:buChar char="§"/>
        <a:defRPr sz="15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2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3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1.png"/><Relationship Id="rId2" Type="http://schemas.openxmlformats.org/officeDocument/2006/relationships/slideLayout" Target="../slideLayouts/slideLayout15.xml"/><Relationship Id="rId1" Type="http://schemas.openxmlformats.org/officeDocument/2006/relationships/tags" Target="../tags/tag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3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34.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3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9.xml"/><Relationship Id="rId1" Type="http://schemas.openxmlformats.org/officeDocument/2006/relationships/tags" Target="../tags/tag38.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41.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4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4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9.xml"/><Relationship Id="rId1" Type="http://schemas.openxmlformats.org/officeDocument/2006/relationships/tags" Target="../tags/tag46.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48.xml"/><Relationship Id="rId5" Type="http://schemas.openxmlformats.org/officeDocument/2006/relationships/hyperlink" Target="https://www.surveyhero.com/c/SOR4Prov" TargetMode="Externa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F5F944-E495-E29F-B603-5C57CA6822A9}"/>
              </a:ext>
            </a:extLst>
          </p:cNvPr>
          <p:cNvSpPr>
            <a:spLocks noGrp="1"/>
          </p:cNvSpPr>
          <p:nvPr>
            <p:ph type="body" sz="quarter" idx="13"/>
          </p:nvPr>
        </p:nvSpPr>
        <p:spPr>
          <a:xfrm>
            <a:off x="581626" y="2550035"/>
            <a:ext cx="5308186" cy="2743200"/>
          </a:xfrm>
        </p:spPr>
        <p:txBody>
          <a:bodyPr>
            <a:normAutofit/>
          </a:bodyPr>
          <a:lstStyle/>
          <a:p>
            <a:r>
              <a:rPr lang="en-US" sz="4800" b="1">
                <a:latin typeface="+mn-lt"/>
              </a:rPr>
              <a:t>Mississippi</a:t>
            </a:r>
          </a:p>
          <a:p>
            <a:r>
              <a:rPr lang="en-US" sz="2800" i="1">
                <a:latin typeface="+mn-lt"/>
              </a:rPr>
              <a:t>WITS SOR - SUPRT Training</a:t>
            </a:r>
          </a:p>
        </p:txBody>
      </p:sp>
    </p:spTree>
    <p:custDataLst>
      <p:tags r:id="rId1"/>
    </p:custDataLst>
    <p:extLst>
      <p:ext uri="{BB962C8B-B14F-4D97-AF65-F5344CB8AC3E}">
        <p14:creationId xmlns:p14="http://schemas.microsoft.com/office/powerpoint/2010/main" val="7790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EF444-2396-2B4E-DEB0-721D45044F54}"/>
              </a:ext>
            </a:extLst>
          </p:cNvPr>
          <p:cNvSpPr txBox="1"/>
          <p:nvPr/>
        </p:nvSpPr>
        <p:spPr>
          <a:xfrm>
            <a:off x="5571460" y="2721114"/>
            <a:ext cx="5635255" cy="707886"/>
          </a:xfrm>
          <a:prstGeom prst="rect">
            <a:avLst/>
          </a:prstGeom>
          <a:noFill/>
        </p:spPr>
        <p:txBody>
          <a:bodyPr wrap="square" rtlCol="0">
            <a:spAutoFit/>
          </a:bodyPr>
          <a:lstStyle/>
          <a:p>
            <a:pPr algn="ctr"/>
            <a:r>
              <a:rPr lang="en-US" sz="4000">
                <a:solidFill>
                  <a:schemeClr val="tx2"/>
                </a:solidFill>
              </a:rPr>
              <a:t>SOR Workflow</a:t>
            </a:r>
          </a:p>
        </p:txBody>
      </p:sp>
    </p:spTree>
    <p:custDataLst>
      <p:tags r:id="rId1"/>
    </p:custDataLst>
    <p:extLst>
      <p:ext uri="{BB962C8B-B14F-4D97-AF65-F5344CB8AC3E}">
        <p14:creationId xmlns:p14="http://schemas.microsoft.com/office/powerpoint/2010/main" val="28174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1181-0138-B11A-666B-EB0AFFFBD98B}"/>
              </a:ext>
            </a:extLst>
          </p:cNvPr>
          <p:cNvSpPr>
            <a:spLocks noGrp="1"/>
          </p:cNvSpPr>
          <p:nvPr>
            <p:ph type="title"/>
          </p:nvPr>
        </p:nvSpPr>
        <p:spPr/>
        <p:txBody>
          <a:bodyPr/>
          <a:lstStyle/>
          <a:p>
            <a:r>
              <a:rPr lang="en-US"/>
              <a:t>Client Record</a:t>
            </a:r>
          </a:p>
        </p:txBody>
      </p:sp>
      <p:sp>
        <p:nvSpPr>
          <p:cNvPr id="4" name="Slide Number Placeholder 3">
            <a:extLst>
              <a:ext uri="{FF2B5EF4-FFF2-40B4-BE49-F238E27FC236}">
                <a16:creationId xmlns:a16="http://schemas.microsoft.com/office/drawing/2014/main" id="{B2C4AA3C-6573-DDFD-F2A8-8F7FB64416AE}"/>
              </a:ext>
            </a:extLst>
          </p:cNvPr>
          <p:cNvSpPr>
            <a:spLocks noGrp="1"/>
          </p:cNvSpPr>
          <p:nvPr>
            <p:ph type="sldNum" sz="quarter" idx="4"/>
          </p:nvPr>
        </p:nvSpPr>
        <p:spPr/>
        <p:txBody>
          <a:bodyPr/>
          <a:lstStyle/>
          <a:p>
            <a:fld id="{19783DCC-BFA2-483B-BF3B-4851F5A0DDCF}" type="slidenum">
              <a:rPr lang="en-US" smtClean="0"/>
              <a:pPr/>
              <a:t>11</a:t>
            </a:fld>
            <a:endParaRPr lang="en-US"/>
          </a:p>
        </p:txBody>
      </p:sp>
      <p:pic>
        <p:nvPicPr>
          <p:cNvPr id="6" name="Picture 5">
            <a:extLst>
              <a:ext uri="{FF2B5EF4-FFF2-40B4-BE49-F238E27FC236}">
                <a16:creationId xmlns:a16="http://schemas.microsoft.com/office/drawing/2014/main" id="{169E6D5F-75CF-2AA7-EBDA-DD81F3AECDF2}"/>
              </a:ext>
            </a:extLst>
          </p:cNvPr>
          <p:cNvPicPr>
            <a:picLocks noChangeAspect="1"/>
          </p:cNvPicPr>
          <p:nvPr/>
        </p:nvPicPr>
        <p:blipFill>
          <a:blip r:embed="rId4"/>
          <a:stretch>
            <a:fillRect/>
          </a:stretch>
        </p:blipFill>
        <p:spPr>
          <a:xfrm>
            <a:off x="470119" y="1097280"/>
            <a:ext cx="11458534" cy="5033878"/>
          </a:xfrm>
          <a:prstGeom prst="rect">
            <a:avLst/>
          </a:prstGeom>
        </p:spPr>
      </p:pic>
      <p:sp>
        <p:nvSpPr>
          <p:cNvPr id="7" name="Rectangle: Rounded Corners 6">
            <a:extLst>
              <a:ext uri="{FF2B5EF4-FFF2-40B4-BE49-F238E27FC236}">
                <a16:creationId xmlns:a16="http://schemas.microsoft.com/office/drawing/2014/main" id="{4C031363-4093-76A8-6009-508EDABC7CCE}"/>
              </a:ext>
            </a:extLst>
          </p:cNvPr>
          <p:cNvSpPr/>
          <p:nvPr/>
        </p:nvSpPr>
        <p:spPr>
          <a:xfrm>
            <a:off x="424750" y="3873422"/>
            <a:ext cx="2016369" cy="109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Navigate to client record.</a:t>
            </a:r>
          </a:p>
        </p:txBody>
      </p:sp>
      <p:cxnSp>
        <p:nvCxnSpPr>
          <p:cNvPr id="9" name="Straight Arrow Connector 8">
            <a:extLst>
              <a:ext uri="{FF2B5EF4-FFF2-40B4-BE49-F238E27FC236}">
                <a16:creationId xmlns:a16="http://schemas.microsoft.com/office/drawing/2014/main" id="{2F6B7B07-3DFC-17AF-810D-3CBD7241AE54}"/>
              </a:ext>
            </a:extLst>
          </p:cNvPr>
          <p:cNvCxnSpPr>
            <a:cxnSpLocks/>
          </p:cNvCxnSpPr>
          <p:nvPr/>
        </p:nvCxnSpPr>
        <p:spPr>
          <a:xfrm flipV="1">
            <a:off x="1430215" y="1512277"/>
            <a:ext cx="0" cy="2286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756F7986-7E88-9FCA-7276-8B009617A0AA}"/>
              </a:ext>
            </a:extLst>
          </p:cNvPr>
          <p:cNvSpPr/>
          <p:nvPr/>
        </p:nvSpPr>
        <p:spPr>
          <a:xfrm>
            <a:off x="4640217" y="1097280"/>
            <a:ext cx="3636274" cy="109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Search for existing client before adding a record.</a:t>
            </a:r>
          </a:p>
        </p:txBody>
      </p:sp>
      <p:sp>
        <p:nvSpPr>
          <p:cNvPr id="14" name="Rectangle: Rounded Corners 13">
            <a:extLst>
              <a:ext uri="{FF2B5EF4-FFF2-40B4-BE49-F238E27FC236}">
                <a16:creationId xmlns:a16="http://schemas.microsoft.com/office/drawing/2014/main" id="{1E6D553B-C0FF-AB0A-2E55-031BBBA46045}"/>
              </a:ext>
            </a:extLst>
          </p:cNvPr>
          <p:cNvSpPr/>
          <p:nvPr/>
        </p:nvSpPr>
        <p:spPr>
          <a:xfrm>
            <a:off x="9220622" y="3428999"/>
            <a:ext cx="2708031" cy="13891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Quick access links for existing records.</a:t>
            </a:r>
          </a:p>
        </p:txBody>
      </p:sp>
      <p:sp>
        <p:nvSpPr>
          <p:cNvPr id="15" name="Rectangle: Rounded Corners 14">
            <a:extLst>
              <a:ext uri="{FF2B5EF4-FFF2-40B4-BE49-F238E27FC236}">
                <a16:creationId xmlns:a16="http://schemas.microsoft.com/office/drawing/2014/main" id="{EDE9BA56-5D21-4415-8577-A95E7A9746C3}"/>
              </a:ext>
            </a:extLst>
          </p:cNvPr>
          <p:cNvSpPr/>
          <p:nvPr/>
        </p:nvSpPr>
        <p:spPr>
          <a:xfrm>
            <a:off x="2816257" y="5586772"/>
            <a:ext cx="3636274" cy="109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Add new client record.</a:t>
            </a:r>
          </a:p>
        </p:txBody>
      </p:sp>
      <p:cxnSp>
        <p:nvCxnSpPr>
          <p:cNvPr id="16" name="Straight Arrow Connector 15">
            <a:extLst>
              <a:ext uri="{FF2B5EF4-FFF2-40B4-BE49-F238E27FC236}">
                <a16:creationId xmlns:a16="http://schemas.microsoft.com/office/drawing/2014/main" id="{2971BB31-81C8-00B7-4701-114CD43104EA}"/>
              </a:ext>
            </a:extLst>
          </p:cNvPr>
          <p:cNvCxnSpPr>
            <a:cxnSpLocks/>
          </p:cNvCxnSpPr>
          <p:nvPr/>
        </p:nvCxnSpPr>
        <p:spPr>
          <a:xfrm flipH="1">
            <a:off x="3364523" y="2297723"/>
            <a:ext cx="3088007" cy="100304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82DEC46-C22F-FADE-69C0-D72D95D9B9E2}"/>
              </a:ext>
            </a:extLst>
          </p:cNvPr>
          <p:cNvCxnSpPr>
            <a:cxnSpLocks/>
          </p:cNvCxnSpPr>
          <p:nvPr/>
        </p:nvCxnSpPr>
        <p:spPr>
          <a:xfrm flipH="1" flipV="1">
            <a:off x="3364523" y="4548554"/>
            <a:ext cx="1275694" cy="103821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238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CAE0-CA8A-8C0A-C530-E0971DEA5B9B}"/>
              </a:ext>
            </a:extLst>
          </p:cNvPr>
          <p:cNvSpPr>
            <a:spLocks noGrp="1"/>
          </p:cNvSpPr>
          <p:nvPr>
            <p:ph type="title"/>
          </p:nvPr>
        </p:nvSpPr>
        <p:spPr/>
        <p:txBody>
          <a:bodyPr/>
          <a:lstStyle/>
          <a:p>
            <a:r>
              <a:rPr lang="en-US"/>
              <a:t>Client Profile</a:t>
            </a:r>
          </a:p>
        </p:txBody>
      </p:sp>
      <p:sp>
        <p:nvSpPr>
          <p:cNvPr id="4" name="Slide Number Placeholder 3">
            <a:extLst>
              <a:ext uri="{FF2B5EF4-FFF2-40B4-BE49-F238E27FC236}">
                <a16:creationId xmlns:a16="http://schemas.microsoft.com/office/drawing/2014/main" id="{7A25C099-CA37-9833-5365-BF150D34A79F}"/>
              </a:ext>
            </a:extLst>
          </p:cNvPr>
          <p:cNvSpPr>
            <a:spLocks noGrp="1"/>
          </p:cNvSpPr>
          <p:nvPr>
            <p:ph type="sldNum" sz="quarter" idx="4"/>
          </p:nvPr>
        </p:nvSpPr>
        <p:spPr/>
        <p:txBody>
          <a:bodyPr/>
          <a:lstStyle/>
          <a:p>
            <a:fld id="{19783DCC-BFA2-483B-BF3B-4851F5A0DDCF}" type="slidenum">
              <a:rPr lang="en-US" smtClean="0"/>
              <a:pPr/>
              <a:t>12</a:t>
            </a:fld>
            <a:endParaRPr lang="en-US"/>
          </a:p>
        </p:txBody>
      </p:sp>
      <p:pic>
        <p:nvPicPr>
          <p:cNvPr id="6" name="Picture 5">
            <a:extLst>
              <a:ext uri="{FF2B5EF4-FFF2-40B4-BE49-F238E27FC236}">
                <a16:creationId xmlns:a16="http://schemas.microsoft.com/office/drawing/2014/main" id="{2BB40259-6AE7-3F72-1334-3B028F0BD7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97186" y="874448"/>
            <a:ext cx="9197627" cy="5401977"/>
          </a:xfrm>
          <a:prstGeom prst="rect">
            <a:avLst/>
          </a:prstGeom>
        </p:spPr>
      </p:pic>
      <p:sp>
        <p:nvSpPr>
          <p:cNvPr id="7" name="Rectangle: Rounded Corners 6">
            <a:extLst>
              <a:ext uri="{FF2B5EF4-FFF2-40B4-BE49-F238E27FC236}">
                <a16:creationId xmlns:a16="http://schemas.microsoft.com/office/drawing/2014/main" id="{08FF3574-5702-574C-598C-B2952089A9E5}"/>
              </a:ext>
            </a:extLst>
          </p:cNvPr>
          <p:cNvSpPr/>
          <p:nvPr/>
        </p:nvSpPr>
        <p:spPr>
          <a:xfrm>
            <a:off x="6738647" y="4403188"/>
            <a:ext cx="3636274" cy="10972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Fields with an orange bar are required to save.</a:t>
            </a:r>
          </a:p>
        </p:txBody>
      </p:sp>
    </p:spTree>
    <p:custDataLst>
      <p:tags r:id="rId1"/>
    </p:custDataLst>
    <p:extLst>
      <p:ext uri="{BB962C8B-B14F-4D97-AF65-F5344CB8AC3E}">
        <p14:creationId xmlns:p14="http://schemas.microsoft.com/office/powerpoint/2010/main" val="3481489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B0C6-E145-AB0D-BBD5-C940E6D37394}"/>
              </a:ext>
            </a:extLst>
          </p:cNvPr>
          <p:cNvSpPr>
            <a:spLocks noGrp="1"/>
          </p:cNvSpPr>
          <p:nvPr>
            <p:ph type="title"/>
          </p:nvPr>
        </p:nvSpPr>
        <p:spPr/>
        <p:txBody>
          <a:bodyPr/>
          <a:lstStyle/>
          <a:p>
            <a:r>
              <a:rPr lang="en-US"/>
              <a:t>Address</a:t>
            </a:r>
          </a:p>
        </p:txBody>
      </p:sp>
      <p:sp>
        <p:nvSpPr>
          <p:cNvPr id="4" name="Slide Number Placeholder 3">
            <a:extLst>
              <a:ext uri="{FF2B5EF4-FFF2-40B4-BE49-F238E27FC236}">
                <a16:creationId xmlns:a16="http://schemas.microsoft.com/office/drawing/2014/main" id="{B951B8AA-89B2-3473-718F-38EBE79523DB}"/>
              </a:ext>
            </a:extLst>
          </p:cNvPr>
          <p:cNvSpPr>
            <a:spLocks noGrp="1"/>
          </p:cNvSpPr>
          <p:nvPr>
            <p:ph type="sldNum" sz="quarter" idx="4"/>
          </p:nvPr>
        </p:nvSpPr>
        <p:spPr/>
        <p:txBody>
          <a:bodyPr/>
          <a:lstStyle/>
          <a:p>
            <a:fld id="{19783DCC-BFA2-483B-BF3B-4851F5A0DDCF}" type="slidenum">
              <a:rPr lang="en-US" smtClean="0"/>
              <a:pPr/>
              <a:t>13</a:t>
            </a:fld>
            <a:endParaRPr lang="en-US"/>
          </a:p>
        </p:txBody>
      </p:sp>
      <p:pic>
        <p:nvPicPr>
          <p:cNvPr id="5" name="Picture 4">
            <a:extLst>
              <a:ext uri="{FF2B5EF4-FFF2-40B4-BE49-F238E27FC236}">
                <a16:creationId xmlns:a16="http://schemas.microsoft.com/office/drawing/2014/main" id="{032B8C10-CA79-677E-C404-CA90572D629E}"/>
              </a:ext>
            </a:extLst>
          </p:cNvPr>
          <p:cNvPicPr>
            <a:picLocks noChangeAspect="1"/>
          </p:cNvPicPr>
          <p:nvPr/>
        </p:nvPicPr>
        <p:blipFill>
          <a:blip r:embed="rId4"/>
          <a:stretch>
            <a:fillRect/>
          </a:stretch>
        </p:blipFill>
        <p:spPr>
          <a:xfrm>
            <a:off x="421842" y="1828800"/>
            <a:ext cx="6940907" cy="4292821"/>
          </a:xfrm>
          <a:prstGeom prst="rect">
            <a:avLst/>
          </a:prstGeom>
        </p:spPr>
      </p:pic>
      <p:pic>
        <p:nvPicPr>
          <p:cNvPr id="9" name="Picture 8">
            <a:extLst>
              <a:ext uri="{FF2B5EF4-FFF2-40B4-BE49-F238E27FC236}">
                <a16:creationId xmlns:a16="http://schemas.microsoft.com/office/drawing/2014/main" id="{D609E8F4-0775-8B49-DB64-B1CC39C13266}"/>
              </a:ext>
            </a:extLst>
          </p:cNvPr>
          <p:cNvPicPr>
            <a:picLocks noChangeAspect="1"/>
          </p:cNvPicPr>
          <p:nvPr/>
        </p:nvPicPr>
        <p:blipFill>
          <a:blip r:embed="rId5"/>
          <a:stretch>
            <a:fillRect/>
          </a:stretch>
        </p:blipFill>
        <p:spPr>
          <a:xfrm>
            <a:off x="6245742" y="1097280"/>
            <a:ext cx="5629675" cy="3703320"/>
          </a:xfrm>
          <a:prstGeom prst="rect">
            <a:avLst/>
          </a:prstGeom>
        </p:spPr>
      </p:pic>
      <p:cxnSp>
        <p:nvCxnSpPr>
          <p:cNvPr id="11" name="Straight Arrow Connector 10">
            <a:extLst>
              <a:ext uri="{FF2B5EF4-FFF2-40B4-BE49-F238E27FC236}">
                <a16:creationId xmlns:a16="http://schemas.microsoft.com/office/drawing/2014/main" id="{E88D82A3-8193-A421-7393-1A61293983AF}"/>
              </a:ext>
            </a:extLst>
          </p:cNvPr>
          <p:cNvCxnSpPr/>
          <p:nvPr/>
        </p:nvCxnSpPr>
        <p:spPr>
          <a:xfrm flipV="1">
            <a:off x="3255264" y="3593592"/>
            <a:ext cx="2944368" cy="9418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432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54E4-D08E-EF72-8CA0-30718C298A9C}"/>
              </a:ext>
            </a:extLst>
          </p:cNvPr>
          <p:cNvSpPr>
            <a:spLocks noGrp="1"/>
          </p:cNvSpPr>
          <p:nvPr>
            <p:ph type="title"/>
          </p:nvPr>
        </p:nvSpPr>
        <p:spPr/>
        <p:txBody>
          <a:bodyPr/>
          <a:lstStyle/>
          <a:p>
            <a:r>
              <a:rPr lang="en-US"/>
              <a:t>Additional Information</a:t>
            </a:r>
          </a:p>
        </p:txBody>
      </p:sp>
      <p:sp>
        <p:nvSpPr>
          <p:cNvPr id="3" name="Slide Number Placeholder 2">
            <a:extLst>
              <a:ext uri="{FF2B5EF4-FFF2-40B4-BE49-F238E27FC236}">
                <a16:creationId xmlns:a16="http://schemas.microsoft.com/office/drawing/2014/main" id="{AF3E34C1-1E08-D636-EB86-06A1404F5D3A}"/>
              </a:ext>
            </a:extLst>
          </p:cNvPr>
          <p:cNvSpPr>
            <a:spLocks noGrp="1"/>
          </p:cNvSpPr>
          <p:nvPr>
            <p:ph type="sldNum" sz="quarter" idx="4"/>
          </p:nvPr>
        </p:nvSpPr>
        <p:spPr/>
        <p:txBody>
          <a:bodyPr/>
          <a:lstStyle/>
          <a:p>
            <a:fld id="{19783DCC-BFA2-483B-BF3B-4851F5A0DDCF}" type="slidenum">
              <a:rPr lang="en-US" smtClean="0"/>
              <a:pPr/>
              <a:t>14</a:t>
            </a:fld>
            <a:endParaRPr lang="en-US"/>
          </a:p>
        </p:txBody>
      </p:sp>
      <p:pic>
        <p:nvPicPr>
          <p:cNvPr id="5" name="Picture 4">
            <a:extLst>
              <a:ext uri="{FF2B5EF4-FFF2-40B4-BE49-F238E27FC236}">
                <a16:creationId xmlns:a16="http://schemas.microsoft.com/office/drawing/2014/main" id="{1942BFB9-9EAD-8B38-C91A-E163DAE03A83}"/>
              </a:ext>
            </a:extLst>
          </p:cNvPr>
          <p:cNvPicPr>
            <a:picLocks noChangeAspect="1"/>
          </p:cNvPicPr>
          <p:nvPr/>
        </p:nvPicPr>
        <p:blipFill>
          <a:blip r:embed="rId3"/>
          <a:stretch>
            <a:fillRect/>
          </a:stretch>
        </p:blipFill>
        <p:spPr>
          <a:xfrm>
            <a:off x="4404577" y="784089"/>
            <a:ext cx="6382078" cy="5289822"/>
          </a:xfrm>
          <a:prstGeom prst="rect">
            <a:avLst/>
          </a:prstGeom>
        </p:spPr>
      </p:pic>
      <p:sp>
        <p:nvSpPr>
          <p:cNvPr id="6" name="Content Placeholder 2">
            <a:extLst>
              <a:ext uri="{FF2B5EF4-FFF2-40B4-BE49-F238E27FC236}">
                <a16:creationId xmlns:a16="http://schemas.microsoft.com/office/drawing/2014/main" id="{EC0F2A5F-B315-DD5F-57AA-870277E20176}"/>
              </a:ext>
            </a:extLst>
          </p:cNvPr>
          <p:cNvSpPr txBox="1">
            <a:spLocks/>
          </p:cNvSpPr>
          <p:nvPr/>
        </p:nvSpPr>
        <p:spPr>
          <a:xfrm>
            <a:off x="631950" y="1929982"/>
            <a:ext cx="3422152" cy="2998035"/>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Wingdings" panose="05000000000000000000" pitchFamily="2" charset="2"/>
              <a:buChar char="§"/>
              <a:defRPr sz="21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Wingdings" panose="05000000000000000000" pitchFamily="2" charset="2"/>
              <a:buChar char="§"/>
              <a:defRPr sz="15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mn-lt"/>
              </a:rPr>
              <a:t>Required</a:t>
            </a:r>
          </a:p>
          <a:p>
            <a:pPr lvl="1">
              <a:buSzPct val="50000"/>
              <a:buFont typeface="Wingdings" panose="05000000000000000000" pitchFamily="2" charset="2"/>
              <a:buChar char="q"/>
            </a:pPr>
            <a:r>
              <a:rPr lang="en-US">
                <a:latin typeface="+mn-lt"/>
              </a:rPr>
              <a:t>Orange bar </a:t>
            </a:r>
          </a:p>
          <a:p>
            <a:pPr lvl="1">
              <a:buSzPct val="50000"/>
              <a:buFont typeface="Wingdings" panose="05000000000000000000" pitchFamily="2" charset="2"/>
              <a:buChar char="q"/>
            </a:pPr>
            <a:r>
              <a:rPr lang="en-US">
                <a:latin typeface="+mn-lt"/>
              </a:rPr>
              <a:t>Orange candy striped</a:t>
            </a:r>
          </a:p>
        </p:txBody>
      </p:sp>
    </p:spTree>
    <p:custDataLst>
      <p:tags r:id="rId1"/>
    </p:custDataLst>
    <p:extLst>
      <p:ext uri="{BB962C8B-B14F-4D97-AF65-F5344CB8AC3E}">
        <p14:creationId xmlns:p14="http://schemas.microsoft.com/office/powerpoint/2010/main" val="429283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59D3C9-E335-FE37-893A-6ED6BCC057FB}"/>
              </a:ext>
            </a:extLst>
          </p:cNvPr>
          <p:cNvPicPr>
            <a:picLocks noChangeAspect="1"/>
          </p:cNvPicPr>
          <p:nvPr/>
        </p:nvPicPr>
        <p:blipFill>
          <a:blip r:embed="rId4"/>
          <a:stretch>
            <a:fillRect/>
          </a:stretch>
        </p:blipFill>
        <p:spPr>
          <a:xfrm>
            <a:off x="3800661" y="565390"/>
            <a:ext cx="8141127" cy="5727219"/>
          </a:xfrm>
          <a:prstGeom prst="rect">
            <a:avLst/>
          </a:prstGeom>
        </p:spPr>
      </p:pic>
      <p:sp>
        <p:nvSpPr>
          <p:cNvPr id="2" name="Title 1">
            <a:extLst>
              <a:ext uri="{FF2B5EF4-FFF2-40B4-BE49-F238E27FC236}">
                <a16:creationId xmlns:a16="http://schemas.microsoft.com/office/drawing/2014/main" id="{4A2B2B27-D268-4D5C-B86B-0E9BA1332F76}"/>
              </a:ext>
            </a:extLst>
          </p:cNvPr>
          <p:cNvSpPr>
            <a:spLocks noGrp="1"/>
          </p:cNvSpPr>
          <p:nvPr>
            <p:ph type="title"/>
          </p:nvPr>
        </p:nvSpPr>
        <p:spPr/>
        <p:txBody>
          <a:bodyPr/>
          <a:lstStyle/>
          <a:p>
            <a:r>
              <a:rPr lang="en-US"/>
              <a:t>Intake</a:t>
            </a:r>
          </a:p>
        </p:txBody>
      </p:sp>
      <p:sp>
        <p:nvSpPr>
          <p:cNvPr id="4" name="Slide Number Placeholder 3">
            <a:extLst>
              <a:ext uri="{FF2B5EF4-FFF2-40B4-BE49-F238E27FC236}">
                <a16:creationId xmlns:a16="http://schemas.microsoft.com/office/drawing/2014/main" id="{A6129C24-57C0-FB38-476A-C01EBEDCAA79}"/>
              </a:ext>
            </a:extLst>
          </p:cNvPr>
          <p:cNvSpPr>
            <a:spLocks noGrp="1"/>
          </p:cNvSpPr>
          <p:nvPr>
            <p:ph type="sldNum" sz="quarter" idx="4"/>
          </p:nvPr>
        </p:nvSpPr>
        <p:spPr/>
        <p:txBody>
          <a:bodyPr/>
          <a:lstStyle/>
          <a:p>
            <a:fld id="{19783DCC-BFA2-483B-BF3B-4851F5A0DDCF}" type="slidenum">
              <a:rPr lang="en-US" smtClean="0"/>
              <a:pPr/>
              <a:t>15</a:t>
            </a:fld>
            <a:endParaRPr lang="en-US"/>
          </a:p>
        </p:txBody>
      </p:sp>
      <p:pic>
        <p:nvPicPr>
          <p:cNvPr id="6" name="Picture 5">
            <a:extLst>
              <a:ext uri="{FF2B5EF4-FFF2-40B4-BE49-F238E27FC236}">
                <a16:creationId xmlns:a16="http://schemas.microsoft.com/office/drawing/2014/main" id="{92FEBBB3-40F2-5868-B7C0-625CC2CAB5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6482" y="1844822"/>
            <a:ext cx="3308247" cy="2503388"/>
          </a:xfrm>
          <a:prstGeom prst="rect">
            <a:avLst/>
          </a:prstGeom>
        </p:spPr>
      </p:pic>
    </p:spTree>
    <p:custDataLst>
      <p:tags r:id="rId1"/>
    </p:custDataLst>
    <p:extLst>
      <p:ext uri="{BB962C8B-B14F-4D97-AF65-F5344CB8AC3E}">
        <p14:creationId xmlns:p14="http://schemas.microsoft.com/office/powerpoint/2010/main" val="388614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4795-3AE4-2629-8FE7-05D455F3EB81}"/>
              </a:ext>
            </a:extLst>
          </p:cNvPr>
          <p:cNvSpPr>
            <a:spLocks noGrp="1"/>
          </p:cNvSpPr>
          <p:nvPr>
            <p:ph type="title"/>
          </p:nvPr>
        </p:nvSpPr>
        <p:spPr/>
        <p:txBody>
          <a:bodyPr/>
          <a:lstStyle/>
          <a:p>
            <a:r>
              <a:rPr lang="en-US"/>
              <a:t>Activity List</a:t>
            </a:r>
          </a:p>
        </p:txBody>
      </p:sp>
      <p:sp>
        <p:nvSpPr>
          <p:cNvPr id="4" name="Slide Number Placeholder 3">
            <a:extLst>
              <a:ext uri="{FF2B5EF4-FFF2-40B4-BE49-F238E27FC236}">
                <a16:creationId xmlns:a16="http://schemas.microsoft.com/office/drawing/2014/main" id="{87318914-A27F-7CF3-1E44-AB7A50862E89}"/>
              </a:ext>
            </a:extLst>
          </p:cNvPr>
          <p:cNvSpPr>
            <a:spLocks noGrp="1"/>
          </p:cNvSpPr>
          <p:nvPr>
            <p:ph type="sldNum" sz="quarter" idx="4"/>
          </p:nvPr>
        </p:nvSpPr>
        <p:spPr/>
        <p:txBody>
          <a:bodyPr/>
          <a:lstStyle/>
          <a:p>
            <a:fld id="{19783DCC-BFA2-483B-BF3B-4851F5A0DDCF}" type="slidenum">
              <a:rPr lang="en-US" smtClean="0"/>
              <a:pPr/>
              <a:t>16</a:t>
            </a:fld>
            <a:endParaRPr lang="en-US"/>
          </a:p>
        </p:txBody>
      </p:sp>
      <p:pic>
        <p:nvPicPr>
          <p:cNvPr id="6" name="Picture 5">
            <a:extLst>
              <a:ext uri="{FF2B5EF4-FFF2-40B4-BE49-F238E27FC236}">
                <a16:creationId xmlns:a16="http://schemas.microsoft.com/office/drawing/2014/main" id="{FF1D504B-C71D-2BFF-5C88-9E61AF9F294C}"/>
              </a:ext>
            </a:extLst>
          </p:cNvPr>
          <p:cNvPicPr>
            <a:picLocks noChangeAspect="1"/>
          </p:cNvPicPr>
          <p:nvPr/>
        </p:nvPicPr>
        <p:blipFill>
          <a:blip r:embed="rId4"/>
          <a:stretch>
            <a:fillRect/>
          </a:stretch>
        </p:blipFill>
        <p:spPr>
          <a:xfrm>
            <a:off x="441593" y="1097280"/>
            <a:ext cx="11434590" cy="4658536"/>
          </a:xfrm>
          <a:prstGeom prst="rect">
            <a:avLst/>
          </a:prstGeom>
        </p:spPr>
      </p:pic>
      <p:sp>
        <p:nvSpPr>
          <p:cNvPr id="7" name="Rectangle: Rounded Corners 6">
            <a:extLst>
              <a:ext uri="{FF2B5EF4-FFF2-40B4-BE49-F238E27FC236}">
                <a16:creationId xmlns:a16="http://schemas.microsoft.com/office/drawing/2014/main" id="{562AC077-994B-1889-B33D-ACCA840410A3}"/>
              </a:ext>
            </a:extLst>
          </p:cNvPr>
          <p:cNvSpPr/>
          <p:nvPr/>
        </p:nvSpPr>
        <p:spPr>
          <a:xfrm>
            <a:off x="5069550" y="4478857"/>
            <a:ext cx="5473592" cy="111771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Status of In Progress means not all required screens have been completed. </a:t>
            </a:r>
          </a:p>
        </p:txBody>
      </p:sp>
      <p:cxnSp>
        <p:nvCxnSpPr>
          <p:cNvPr id="8" name="Straight Arrow Connector 7">
            <a:extLst>
              <a:ext uri="{FF2B5EF4-FFF2-40B4-BE49-F238E27FC236}">
                <a16:creationId xmlns:a16="http://schemas.microsoft.com/office/drawing/2014/main" id="{20E8240A-A052-8299-5C16-5B59EB5E0A85}"/>
              </a:ext>
            </a:extLst>
          </p:cNvPr>
          <p:cNvCxnSpPr>
            <a:cxnSpLocks/>
          </p:cNvCxnSpPr>
          <p:nvPr/>
        </p:nvCxnSpPr>
        <p:spPr>
          <a:xfrm flipV="1">
            <a:off x="7877060" y="3013614"/>
            <a:ext cx="1211856" cy="146524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6981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430A-379E-8635-7BAB-EEE9D2048F90}"/>
              </a:ext>
            </a:extLst>
          </p:cNvPr>
          <p:cNvSpPr>
            <a:spLocks noGrp="1"/>
          </p:cNvSpPr>
          <p:nvPr>
            <p:ph type="title"/>
          </p:nvPr>
        </p:nvSpPr>
        <p:spPr/>
        <p:txBody>
          <a:bodyPr/>
          <a:lstStyle/>
          <a:p>
            <a:r>
              <a:rPr lang="en-US"/>
              <a:t>Admission</a:t>
            </a:r>
          </a:p>
        </p:txBody>
      </p:sp>
      <p:pic>
        <p:nvPicPr>
          <p:cNvPr id="6" name="Content Placeholder 5">
            <a:extLst>
              <a:ext uri="{FF2B5EF4-FFF2-40B4-BE49-F238E27FC236}">
                <a16:creationId xmlns:a16="http://schemas.microsoft.com/office/drawing/2014/main" id="{5C0C7D10-AE92-55E6-9381-3063EEFA4DE9}"/>
              </a:ext>
            </a:extLst>
          </p:cNvPr>
          <p:cNvPicPr>
            <a:picLocks noGrp="1" noChangeAspect="1"/>
          </p:cNvPicPr>
          <p:nvPr>
            <p:ph idx="1"/>
          </p:nvPr>
        </p:nvPicPr>
        <p:blipFill>
          <a:blip r:embed="rId4"/>
          <a:stretch>
            <a:fillRect/>
          </a:stretch>
        </p:blipFill>
        <p:spPr>
          <a:xfrm>
            <a:off x="2682370" y="1166390"/>
            <a:ext cx="9204828" cy="4309376"/>
          </a:xfrm>
          <a:prstGeom prst="rect">
            <a:avLst/>
          </a:prstGeom>
        </p:spPr>
      </p:pic>
      <p:sp>
        <p:nvSpPr>
          <p:cNvPr id="4" name="Slide Number Placeholder 3">
            <a:extLst>
              <a:ext uri="{FF2B5EF4-FFF2-40B4-BE49-F238E27FC236}">
                <a16:creationId xmlns:a16="http://schemas.microsoft.com/office/drawing/2014/main" id="{51057902-04EA-D24C-96C2-2A735F76CF91}"/>
              </a:ext>
            </a:extLst>
          </p:cNvPr>
          <p:cNvSpPr>
            <a:spLocks noGrp="1"/>
          </p:cNvSpPr>
          <p:nvPr>
            <p:ph type="sldNum" sz="quarter" idx="4"/>
          </p:nvPr>
        </p:nvSpPr>
        <p:spPr/>
        <p:txBody>
          <a:bodyPr/>
          <a:lstStyle/>
          <a:p>
            <a:fld id="{19783DCC-BFA2-483B-BF3B-4851F5A0DDCF}" type="slidenum">
              <a:rPr lang="en-US" smtClean="0"/>
              <a:pPr/>
              <a:t>17</a:t>
            </a:fld>
            <a:endParaRPr lang="en-US"/>
          </a:p>
        </p:txBody>
      </p:sp>
      <p:pic>
        <p:nvPicPr>
          <p:cNvPr id="8" name="Picture 7">
            <a:extLst>
              <a:ext uri="{FF2B5EF4-FFF2-40B4-BE49-F238E27FC236}">
                <a16:creationId xmlns:a16="http://schemas.microsoft.com/office/drawing/2014/main" id="{78F0FF3C-76AF-0F24-9084-6E723A7002A2}"/>
              </a:ext>
            </a:extLst>
          </p:cNvPr>
          <p:cNvPicPr>
            <a:picLocks noChangeAspect="1"/>
          </p:cNvPicPr>
          <p:nvPr/>
        </p:nvPicPr>
        <p:blipFill>
          <a:blip r:embed="rId5"/>
          <a:stretch>
            <a:fillRect/>
          </a:stretch>
        </p:blipFill>
        <p:spPr>
          <a:xfrm>
            <a:off x="472351" y="1166390"/>
            <a:ext cx="2273417" cy="4457929"/>
          </a:xfrm>
          <a:prstGeom prst="rect">
            <a:avLst/>
          </a:prstGeom>
        </p:spPr>
      </p:pic>
    </p:spTree>
    <p:custDataLst>
      <p:tags r:id="rId1"/>
    </p:custDataLst>
    <p:extLst>
      <p:ext uri="{BB962C8B-B14F-4D97-AF65-F5344CB8AC3E}">
        <p14:creationId xmlns:p14="http://schemas.microsoft.com/office/powerpoint/2010/main" val="242091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B7AA-FB0D-DDB8-877F-65D729C92E1F}"/>
              </a:ext>
            </a:extLst>
          </p:cNvPr>
          <p:cNvSpPr>
            <a:spLocks noGrp="1"/>
          </p:cNvSpPr>
          <p:nvPr>
            <p:ph type="title"/>
          </p:nvPr>
        </p:nvSpPr>
        <p:spPr/>
        <p:txBody>
          <a:bodyPr/>
          <a:lstStyle/>
          <a:p>
            <a:r>
              <a:rPr lang="en-US"/>
              <a:t>Program Enrollment</a:t>
            </a:r>
          </a:p>
        </p:txBody>
      </p:sp>
      <p:sp>
        <p:nvSpPr>
          <p:cNvPr id="4" name="Slide Number Placeholder 3">
            <a:extLst>
              <a:ext uri="{FF2B5EF4-FFF2-40B4-BE49-F238E27FC236}">
                <a16:creationId xmlns:a16="http://schemas.microsoft.com/office/drawing/2014/main" id="{B429E4B3-0769-59FE-74B9-3841C03D803A}"/>
              </a:ext>
            </a:extLst>
          </p:cNvPr>
          <p:cNvSpPr>
            <a:spLocks noGrp="1"/>
          </p:cNvSpPr>
          <p:nvPr>
            <p:ph type="sldNum" sz="quarter" idx="4"/>
          </p:nvPr>
        </p:nvSpPr>
        <p:spPr/>
        <p:txBody>
          <a:bodyPr/>
          <a:lstStyle/>
          <a:p>
            <a:fld id="{19783DCC-BFA2-483B-BF3B-4851F5A0DDCF}" type="slidenum">
              <a:rPr lang="en-US" smtClean="0"/>
              <a:pPr/>
              <a:t>18</a:t>
            </a:fld>
            <a:endParaRPr lang="en-US"/>
          </a:p>
        </p:txBody>
      </p:sp>
      <p:pic>
        <p:nvPicPr>
          <p:cNvPr id="6" name="Picture 5">
            <a:extLst>
              <a:ext uri="{FF2B5EF4-FFF2-40B4-BE49-F238E27FC236}">
                <a16:creationId xmlns:a16="http://schemas.microsoft.com/office/drawing/2014/main" id="{7D8E3623-6ACE-5092-11E5-139AC275F5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1665" y="1120950"/>
            <a:ext cx="2006703" cy="3648550"/>
          </a:xfrm>
          <a:prstGeom prst="rect">
            <a:avLst/>
          </a:prstGeom>
        </p:spPr>
      </p:pic>
      <p:pic>
        <p:nvPicPr>
          <p:cNvPr id="8" name="Picture 7">
            <a:extLst>
              <a:ext uri="{FF2B5EF4-FFF2-40B4-BE49-F238E27FC236}">
                <a16:creationId xmlns:a16="http://schemas.microsoft.com/office/drawing/2014/main" id="{C1ABB82A-A814-7EC9-E81B-0D8A3E1D799E}"/>
              </a:ext>
            </a:extLst>
          </p:cNvPr>
          <p:cNvPicPr>
            <a:picLocks noChangeAspect="1"/>
          </p:cNvPicPr>
          <p:nvPr/>
        </p:nvPicPr>
        <p:blipFill>
          <a:blip r:embed="rId5"/>
          <a:stretch>
            <a:fillRect/>
          </a:stretch>
        </p:blipFill>
        <p:spPr>
          <a:xfrm>
            <a:off x="2817100" y="1097280"/>
            <a:ext cx="3118010" cy="1327218"/>
          </a:xfrm>
          <a:prstGeom prst="rect">
            <a:avLst/>
          </a:prstGeom>
        </p:spPr>
      </p:pic>
      <p:pic>
        <p:nvPicPr>
          <p:cNvPr id="10" name="Picture 9">
            <a:extLst>
              <a:ext uri="{FF2B5EF4-FFF2-40B4-BE49-F238E27FC236}">
                <a16:creationId xmlns:a16="http://schemas.microsoft.com/office/drawing/2014/main" id="{7FB04456-0835-B69A-D8E2-610BD304E86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18562" y="2633915"/>
            <a:ext cx="6627721" cy="4140413"/>
          </a:xfrm>
          <a:prstGeom prst="rect">
            <a:avLst/>
          </a:prstGeom>
        </p:spPr>
      </p:pic>
      <p:cxnSp>
        <p:nvCxnSpPr>
          <p:cNvPr id="11" name="Straight Arrow Connector 10">
            <a:extLst>
              <a:ext uri="{FF2B5EF4-FFF2-40B4-BE49-F238E27FC236}">
                <a16:creationId xmlns:a16="http://schemas.microsoft.com/office/drawing/2014/main" id="{74036CE2-CC62-F058-5E66-E0C5D28219D1}"/>
              </a:ext>
            </a:extLst>
          </p:cNvPr>
          <p:cNvCxnSpPr>
            <a:cxnSpLocks/>
          </p:cNvCxnSpPr>
          <p:nvPr/>
        </p:nvCxnSpPr>
        <p:spPr>
          <a:xfrm>
            <a:off x="3800819" y="1949986"/>
            <a:ext cx="1140529" cy="68392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1E6731-E9A1-B42B-3FC1-E48F2014C2E6}"/>
              </a:ext>
            </a:extLst>
          </p:cNvPr>
          <p:cNvCxnSpPr>
            <a:cxnSpLocks/>
          </p:cNvCxnSpPr>
          <p:nvPr/>
        </p:nvCxnSpPr>
        <p:spPr>
          <a:xfrm flipV="1">
            <a:off x="2538368" y="2424498"/>
            <a:ext cx="381102" cy="92463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06737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3731-EBB6-E7A7-C884-4B5BBA5A668C}"/>
              </a:ext>
            </a:extLst>
          </p:cNvPr>
          <p:cNvSpPr>
            <a:spLocks noGrp="1"/>
          </p:cNvSpPr>
          <p:nvPr>
            <p:ph type="title"/>
          </p:nvPr>
        </p:nvSpPr>
        <p:spPr/>
        <p:txBody>
          <a:bodyPr/>
          <a:lstStyle/>
          <a:p>
            <a:r>
              <a:rPr lang="en-US"/>
              <a:t>SUPRT Assessment</a:t>
            </a:r>
          </a:p>
        </p:txBody>
      </p:sp>
      <p:sp>
        <p:nvSpPr>
          <p:cNvPr id="4" name="Slide Number Placeholder 3">
            <a:extLst>
              <a:ext uri="{FF2B5EF4-FFF2-40B4-BE49-F238E27FC236}">
                <a16:creationId xmlns:a16="http://schemas.microsoft.com/office/drawing/2014/main" id="{BE965895-B10E-F021-0BFA-9FB13AF63332}"/>
              </a:ext>
            </a:extLst>
          </p:cNvPr>
          <p:cNvSpPr>
            <a:spLocks noGrp="1"/>
          </p:cNvSpPr>
          <p:nvPr>
            <p:ph type="sldNum" sz="quarter" idx="4"/>
          </p:nvPr>
        </p:nvSpPr>
        <p:spPr/>
        <p:txBody>
          <a:bodyPr/>
          <a:lstStyle/>
          <a:p>
            <a:fld id="{19783DCC-BFA2-483B-BF3B-4851F5A0DDCF}" type="slidenum">
              <a:rPr lang="en-US" smtClean="0"/>
              <a:pPr/>
              <a:t>19</a:t>
            </a:fld>
            <a:endParaRPr lang="en-US"/>
          </a:p>
        </p:txBody>
      </p:sp>
      <p:pic>
        <p:nvPicPr>
          <p:cNvPr id="6" name="Picture 5">
            <a:extLst>
              <a:ext uri="{FF2B5EF4-FFF2-40B4-BE49-F238E27FC236}">
                <a16:creationId xmlns:a16="http://schemas.microsoft.com/office/drawing/2014/main" id="{BDB44085-BE59-A0AB-9A6E-86BE4AD682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3479" y="1097280"/>
            <a:ext cx="2140497" cy="4292821"/>
          </a:xfrm>
          <a:prstGeom prst="rect">
            <a:avLst/>
          </a:prstGeom>
        </p:spPr>
      </p:pic>
      <p:pic>
        <p:nvPicPr>
          <p:cNvPr id="8" name="Picture 7">
            <a:extLst>
              <a:ext uri="{FF2B5EF4-FFF2-40B4-BE49-F238E27FC236}">
                <a16:creationId xmlns:a16="http://schemas.microsoft.com/office/drawing/2014/main" id="{2E6FE51C-A52B-15B4-B487-F15E62E8C7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13708" y="1097280"/>
            <a:ext cx="8604692" cy="3062573"/>
          </a:xfrm>
          <a:prstGeom prst="rect">
            <a:avLst/>
          </a:prstGeom>
        </p:spPr>
      </p:pic>
      <p:cxnSp>
        <p:nvCxnSpPr>
          <p:cNvPr id="11" name="Straight Arrow Connector 10">
            <a:extLst>
              <a:ext uri="{FF2B5EF4-FFF2-40B4-BE49-F238E27FC236}">
                <a16:creationId xmlns:a16="http://schemas.microsoft.com/office/drawing/2014/main" id="{86794E59-DE46-0492-04F8-5BB43A8E3639}"/>
              </a:ext>
            </a:extLst>
          </p:cNvPr>
          <p:cNvCxnSpPr>
            <a:cxnSpLocks/>
          </p:cNvCxnSpPr>
          <p:nvPr/>
        </p:nvCxnSpPr>
        <p:spPr>
          <a:xfrm flipH="1">
            <a:off x="6916833" y="1569851"/>
            <a:ext cx="2500829" cy="25072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ACDB079-5B57-C4D9-1D98-53AAB0C40290}"/>
              </a:ext>
            </a:extLst>
          </p:cNvPr>
          <p:cNvCxnSpPr>
            <a:cxnSpLocks/>
          </p:cNvCxnSpPr>
          <p:nvPr/>
        </p:nvCxnSpPr>
        <p:spPr>
          <a:xfrm>
            <a:off x="6916833" y="5236506"/>
            <a:ext cx="116646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D042B3-DF70-57FF-E664-BBDE51B4305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10397" y="3686698"/>
            <a:ext cx="3349502" cy="2997354"/>
          </a:xfrm>
          <a:prstGeom prst="rect">
            <a:avLst/>
          </a:prstGeom>
        </p:spPr>
      </p:pic>
      <p:pic>
        <p:nvPicPr>
          <p:cNvPr id="14" name="Picture 13">
            <a:extLst>
              <a:ext uri="{FF2B5EF4-FFF2-40B4-BE49-F238E27FC236}">
                <a16:creationId xmlns:a16="http://schemas.microsoft.com/office/drawing/2014/main" id="{0E6F3242-A0DF-567E-CA42-25F06496CDD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20814" y="4549636"/>
            <a:ext cx="3421832" cy="1638384"/>
          </a:xfrm>
          <a:prstGeom prst="rect">
            <a:avLst/>
          </a:prstGeom>
        </p:spPr>
      </p:pic>
    </p:spTree>
    <p:custDataLst>
      <p:tags r:id="rId1"/>
    </p:custDataLst>
    <p:extLst>
      <p:ext uri="{BB962C8B-B14F-4D97-AF65-F5344CB8AC3E}">
        <p14:creationId xmlns:p14="http://schemas.microsoft.com/office/powerpoint/2010/main" val="121241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card&#10;&#10;Description automatically generated">
            <a:extLst>
              <a:ext uri="{FF2B5EF4-FFF2-40B4-BE49-F238E27FC236}">
                <a16:creationId xmlns:a16="http://schemas.microsoft.com/office/drawing/2014/main" id="{F1958115-C054-0887-4104-A7FCC232F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ECA287-3058-B5B0-14F7-1CF654928404}"/>
              </a:ext>
            </a:extLst>
          </p:cNvPr>
          <p:cNvSpPr>
            <a:spLocks noGrp="1"/>
          </p:cNvSpPr>
          <p:nvPr>
            <p:ph type="title"/>
          </p:nvPr>
        </p:nvSpPr>
        <p:spPr/>
        <p:txBody>
          <a:bodyPr/>
          <a:lstStyle/>
          <a:p>
            <a:r>
              <a:rPr lang="en-US"/>
              <a:t>Introductions</a:t>
            </a:r>
          </a:p>
        </p:txBody>
      </p:sp>
      <p:sp>
        <p:nvSpPr>
          <p:cNvPr id="4" name="Slide Number Placeholder 3">
            <a:extLst>
              <a:ext uri="{FF2B5EF4-FFF2-40B4-BE49-F238E27FC236}">
                <a16:creationId xmlns:a16="http://schemas.microsoft.com/office/drawing/2014/main" id="{E9EA29A5-513B-144D-1404-032591E0349C}"/>
              </a:ext>
            </a:extLst>
          </p:cNvPr>
          <p:cNvSpPr>
            <a:spLocks noGrp="1"/>
          </p:cNvSpPr>
          <p:nvPr>
            <p:ph type="sldNum" sz="quarter" idx="4"/>
          </p:nvPr>
        </p:nvSpPr>
        <p:spPr/>
        <p:txBody>
          <a:bodyPr/>
          <a:lstStyle/>
          <a:p>
            <a:fld id="{19783DCC-BFA2-483B-BF3B-4851F5A0DDCF}" type="slidenum">
              <a:rPr lang="en-US" smtClean="0"/>
              <a:pPr/>
              <a:t>2</a:t>
            </a:fld>
            <a:endParaRPr lang="en-US"/>
          </a:p>
        </p:txBody>
      </p:sp>
    </p:spTree>
    <p:custDataLst>
      <p:tags r:id="rId1"/>
    </p:custDataLst>
    <p:extLst>
      <p:ext uri="{BB962C8B-B14F-4D97-AF65-F5344CB8AC3E}">
        <p14:creationId xmlns:p14="http://schemas.microsoft.com/office/powerpoint/2010/main" val="424502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63786-B0C2-5CC6-A144-68BDDB519C1E}"/>
              </a:ext>
            </a:extLst>
          </p:cNvPr>
          <p:cNvSpPr>
            <a:spLocks noGrp="1"/>
          </p:cNvSpPr>
          <p:nvPr>
            <p:ph type="title"/>
          </p:nvPr>
        </p:nvSpPr>
        <p:spPr/>
        <p:txBody>
          <a:bodyPr/>
          <a:lstStyle/>
          <a:p>
            <a:r>
              <a:rPr lang="en-US"/>
              <a:t>Demo</a:t>
            </a:r>
          </a:p>
        </p:txBody>
      </p:sp>
      <p:sp>
        <p:nvSpPr>
          <p:cNvPr id="3" name="Slide Number Placeholder 2">
            <a:extLst>
              <a:ext uri="{FF2B5EF4-FFF2-40B4-BE49-F238E27FC236}">
                <a16:creationId xmlns:a16="http://schemas.microsoft.com/office/drawing/2014/main" id="{D3E33A5B-9722-5AE6-96A9-8B37B4AA1FA5}"/>
              </a:ext>
            </a:extLst>
          </p:cNvPr>
          <p:cNvSpPr>
            <a:spLocks noGrp="1"/>
          </p:cNvSpPr>
          <p:nvPr>
            <p:ph type="sldNum" sz="quarter" idx="4"/>
          </p:nvPr>
        </p:nvSpPr>
        <p:spPr/>
        <p:txBody>
          <a:bodyPr/>
          <a:lstStyle/>
          <a:p>
            <a:fld id="{19783DCC-BFA2-483B-BF3B-4851F5A0DDCF}" type="slidenum">
              <a:rPr lang="en-US" smtClean="0"/>
              <a:pPr/>
              <a:t>20</a:t>
            </a:fld>
            <a:endParaRPr lang="en-US"/>
          </a:p>
        </p:txBody>
      </p:sp>
      <p:pic>
        <p:nvPicPr>
          <p:cNvPr id="5" name="Picture 4" descr="A computer on a desk&#10;&#10;Description automatically generated">
            <a:extLst>
              <a:ext uri="{FF2B5EF4-FFF2-40B4-BE49-F238E27FC236}">
                <a16:creationId xmlns:a16="http://schemas.microsoft.com/office/drawing/2014/main" id="{BABBCFD0-9231-DE5B-7BDC-BC0218D61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71915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C16D-04CC-5213-26E5-9907F64AAAA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328F2A-B3D6-7483-41F8-FD8976CB408A}"/>
              </a:ext>
            </a:extLst>
          </p:cNvPr>
          <p:cNvSpPr txBox="1"/>
          <p:nvPr/>
        </p:nvSpPr>
        <p:spPr>
          <a:xfrm>
            <a:off x="5571460" y="2721114"/>
            <a:ext cx="5635255" cy="707886"/>
          </a:xfrm>
          <a:prstGeom prst="rect">
            <a:avLst/>
          </a:prstGeom>
          <a:noFill/>
        </p:spPr>
        <p:txBody>
          <a:bodyPr wrap="square" rtlCol="0">
            <a:spAutoFit/>
          </a:bodyPr>
          <a:lstStyle/>
          <a:p>
            <a:pPr algn="ctr"/>
            <a:r>
              <a:rPr lang="en-US" sz="4000">
                <a:solidFill>
                  <a:schemeClr val="tx2"/>
                </a:solidFill>
              </a:rPr>
              <a:t>SUPRT Assessment</a:t>
            </a:r>
          </a:p>
        </p:txBody>
      </p:sp>
    </p:spTree>
    <p:custDataLst>
      <p:tags r:id="rId1"/>
    </p:custDataLst>
    <p:extLst>
      <p:ext uri="{BB962C8B-B14F-4D97-AF65-F5344CB8AC3E}">
        <p14:creationId xmlns:p14="http://schemas.microsoft.com/office/powerpoint/2010/main" val="3642406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5122-B499-6B37-48E5-D3A79743E122}"/>
              </a:ext>
            </a:extLst>
          </p:cNvPr>
          <p:cNvSpPr>
            <a:spLocks noGrp="1"/>
          </p:cNvSpPr>
          <p:nvPr>
            <p:ph type="title"/>
          </p:nvPr>
        </p:nvSpPr>
        <p:spPr/>
        <p:txBody>
          <a:bodyPr/>
          <a:lstStyle/>
          <a:p>
            <a:r>
              <a:rPr lang="en-US"/>
              <a:t>SUPRT Assessment</a:t>
            </a:r>
          </a:p>
        </p:txBody>
      </p:sp>
      <p:sp>
        <p:nvSpPr>
          <p:cNvPr id="4" name="Slide Number Placeholder 3">
            <a:extLst>
              <a:ext uri="{FF2B5EF4-FFF2-40B4-BE49-F238E27FC236}">
                <a16:creationId xmlns:a16="http://schemas.microsoft.com/office/drawing/2014/main" id="{01F16056-E76D-4849-655B-22B922359304}"/>
              </a:ext>
            </a:extLst>
          </p:cNvPr>
          <p:cNvSpPr>
            <a:spLocks noGrp="1"/>
          </p:cNvSpPr>
          <p:nvPr>
            <p:ph type="sldNum" sz="quarter" idx="4"/>
          </p:nvPr>
        </p:nvSpPr>
        <p:spPr/>
        <p:txBody>
          <a:bodyPr/>
          <a:lstStyle/>
          <a:p>
            <a:fld id="{19783DCC-BFA2-483B-BF3B-4851F5A0DDCF}" type="slidenum">
              <a:rPr lang="en-US" smtClean="0"/>
              <a:pPr/>
              <a:t>22</a:t>
            </a:fld>
            <a:endParaRPr lang="en-US"/>
          </a:p>
        </p:txBody>
      </p:sp>
      <p:pic>
        <p:nvPicPr>
          <p:cNvPr id="6" name="Picture 5">
            <a:extLst>
              <a:ext uri="{FF2B5EF4-FFF2-40B4-BE49-F238E27FC236}">
                <a16:creationId xmlns:a16="http://schemas.microsoft.com/office/drawing/2014/main" id="{BB5B4A3F-16EB-12C8-E5D4-7BF05B72ED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2769" y="973420"/>
            <a:ext cx="10806462" cy="5079592"/>
          </a:xfrm>
          <a:prstGeom prst="rect">
            <a:avLst/>
          </a:prstGeom>
        </p:spPr>
      </p:pic>
    </p:spTree>
    <p:custDataLst>
      <p:tags r:id="rId1"/>
    </p:custDataLst>
    <p:extLst>
      <p:ext uri="{BB962C8B-B14F-4D97-AF65-F5344CB8AC3E}">
        <p14:creationId xmlns:p14="http://schemas.microsoft.com/office/powerpoint/2010/main" val="82193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D7B6-C726-1D43-B027-8FE100623516}"/>
              </a:ext>
            </a:extLst>
          </p:cNvPr>
          <p:cNvSpPr>
            <a:spLocks noGrp="1"/>
          </p:cNvSpPr>
          <p:nvPr>
            <p:ph type="title"/>
          </p:nvPr>
        </p:nvSpPr>
        <p:spPr/>
        <p:txBody>
          <a:bodyPr/>
          <a:lstStyle/>
          <a:p>
            <a:r>
              <a:rPr lang="en-US"/>
              <a:t>SUPRT Assessment – Not Documented</a:t>
            </a:r>
          </a:p>
        </p:txBody>
      </p:sp>
      <p:sp>
        <p:nvSpPr>
          <p:cNvPr id="4" name="Slide Number Placeholder 3">
            <a:extLst>
              <a:ext uri="{FF2B5EF4-FFF2-40B4-BE49-F238E27FC236}">
                <a16:creationId xmlns:a16="http://schemas.microsoft.com/office/drawing/2014/main" id="{FA25AE0F-5BD8-D53B-DD7D-3B4153B494C5}"/>
              </a:ext>
            </a:extLst>
          </p:cNvPr>
          <p:cNvSpPr>
            <a:spLocks noGrp="1"/>
          </p:cNvSpPr>
          <p:nvPr>
            <p:ph type="sldNum" sz="quarter" idx="4"/>
          </p:nvPr>
        </p:nvSpPr>
        <p:spPr/>
        <p:txBody>
          <a:bodyPr/>
          <a:lstStyle/>
          <a:p>
            <a:fld id="{19783DCC-BFA2-483B-BF3B-4851F5A0DDCF}" type="slidenum">
              <a:rPr lang="en-US" smtClean="0"/>
              <a:pPr/>
              <a:t>23</a:t>
            </a:fld>
            <a:endParaRPr lang="en-US"/>
          </a:p>
        </p:txBody>
      </p:sp>
      <p:pic>
        <p:nvPicPr>
          <p:cNvPr id="7" name="Picture 6">
            <a:extLst>
              <a:ext uri="{FF2B5EF4-FFF2-40B4-BE49-F238E27FC236}">
                <a16:creationId xmlns:a16="http://schemas.microsoft.com/office/drawing/2014/main" id="{CD78D86F-7557-33E2-080F-4DC02D33DE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7565" y="1231683"/>
            <a:ext cx="9151821" cy="4394633"/>
          </a:xfrm>
          <a:prstGeom prst="rect">
            <a:avLst/>
          </a:prstGeom>
        </p:spPr>
      </p:pic>
      <p:sp>
        <p:nvSpPr>
          <p:cNvPr id="10" name="Rectangle: Rounded Corners 9">
            <a:extLst>
              <a:ext uri="{FF2B5EF4-FFF2-40B4-BE49-F238E27FC236}">
                <a16:creationId xmlns:a16="http://schemas.microsoft.com/office/drawing/2014/main" id="{9A28F553-F834-42DF-F840-D524AD8B5C88}"/>
              </a:ext>
            </a:extLst>
          </p:cNvPr>
          <p:cNvSpPr/>
          <p:nvPr/>
        </p:nvSpPr>
        <p:spPr>
          <a:xfrm>
            <a:off x="8490857" y="4496246"/>
            <a:ext cx="3291668" cy="20052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Select when information not known or available.</a:t>
            </a:r>
          </a:p>
        </p:txBody>
      </p:sp>
    </p:spTree>
    <p:custDataLst>
      <p:tags r:id="rId1"/>
    </p:custDataLst>
    <p:extLst>
      <p:ext uri="{BB962C8B-B14F-4D97-AF65-F5344CB8AC3E}">
        <p14:creationId xmlns:p14="http://schemas.microsoft.com/office/powerpoint/2010/main" val="2915421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C835-E4B4-E040-43CE-F79876B7D0CE}"/>
              </a:ext>
            </a:extLst>
          </p:cNvPr>
          <p:cNvSpPr>
            <a:spLocks noGrp="1"/>
          </p:cNvSpPr>
          <p:nvPr>
            <p:ph type="title"/>
          </p:nvPr>
        </p:nvSpPr>
        <p:spPr/>
        <p:txBody>
          <a:bodyPr/>
          <a:lstStyle/>
          <a:p>
            <a:r>
              <a:rPr lang="en-US"/>
              <a:t>SUPRT Assessment – Required Follow-Up</a:t>
            </a:r>
          </a:p>
        </p:txBody>
      </p:sp>
      <p:sp>
        <p:nvSpPr>
          <p:cNvPr id="3" name="Content Placeholder 2">
            <a:extLst>
              <a:ext uri="{FF2B5EF4-FFF2-40B4-BE49-F238E27FC236}">
                <a16:creationId xmlns:a16="http://schemas.microsoft.com/office/drawing/2014/main" id="{5D0B5845-D2E9-6D02-9BD2-18F0BD6284AC}"/>
              </a:ext>
            </a:extLst>
          </p:cNvPr>
          <p:cNvSpPr>
            <a:spLocks noGrp="1"/>
          </p:cNvSpPr>
          <p:nvPr>
            <p:ph idx="1"/>
          </p:nvPr>
        </p:nvSpPr>
        <p:spPr>
          <a:xfrm>
            <a:off x="485646" y="1929982"/>
            <a:ext cx="3422152" cy="2998035"/>
          </a:xfrm>
        </p:spPr>
        <p:txBody>
          <a:bodyPr/>
          <a:lstStyle/>
          <a:p>
            <a:r>
              <a:rPr lang="en-US">
                <a:latin typeface="+mn-lt"/>
              </a:rPr>
              <a:t>Answering “Yes” to some questions requires follow-up</a:t>
            </a:r>
          </a:p>
          <a:p>
            <a:r>
              <a:rPr lang="en-US">
                <a:latin typeface="+mn-lt"/>
              </a:rPr>
              <a:t>For example, answering “Yes” on substance use screening requires all substance use to the identified</a:t>
            </a:r>
          </a:p>
        </p:txBody>
      </p:sp>
      <p:sp>
        <p:nvSpPr>
          <p:cNvPr id="4" name="Slide Number Placeholder 3">
            <a:extLst>
              <a:ext uri="{FF2B5EF4-FFF2-40B4-BE49-F238E27FC236}">
                <a16:creationId xmlns:a16="http://schemas.microsoft.com/office/drawing/2014/main" id="{E4AD4C2E-D639-10C2-3B28-09FA99595C41}"/>
              </a:ext>
            </a:extLst>
          </p:cNvPr>
          <p:cNvSpPr>
            <a:spLocks noGrp="1"/>
          </p:cNvSpPr>
          <p:nvPr>
            <p:ph type="sldNum" sz="quarter" idx="4"/>
          </p:nvPr>
        </p:nvSpPr>
        <p:spPr/>
        <p:txBody>
          <a:bodyPr/>
          <a:lstStyle/>
          <a:p>
            <a:fld id="{19783DCC-BFA2-483B-BF3B-4851F5A0DDCF}" type="slidenum">
              <a:rPr lang="en-US" smtClean="0"/>
              <a:pPr/>
              <a:t>24</a:t>
            </a:fld>
            <a:endParaRPr lang="en-US"/>
          </a:p>
        </p:txBody>
      </p:sp>
      <p:pic>
        <p:nvPicPr>
          <p:cNvPr id="7" name="Picture 6">
            <a:extLst>
              <a:ext uri="{FF2B5EF4-FFF2-40B4-BE49-F238E27FC236}">
                <a16:creationId xmlns:a16="http://schemas.microsoft.com/office/drawing/2014/main" id="{8DD90853-DDD4-9E3A-EC3A-AF3043C2F3F5}"/>
              </a:ext>
            </a:extLst>
          </p:cNvPr>
          <p:cNvPicPr>
            <a:picLocks noChangeAspect="1"/>
          </p:cNvPicPr>
          <p:nvPr/>
        </p:nvPicPr>
        <p:blipFill>
          <a:blip r:embed="rId4"/>
          <a:stretch>
            <a:fillRect/>
          </a:stretch>
        </p:blipFill>
        <p:spPr>
          <a:xfrm>
            <a:off x="4056982" y="1097280"/>
            <a:ext cx="7757656" cy="5404210"/>
          </a:xfrm>
          <a:prstGeom prst="rect">
            <a:avLst/>
          </a:prstGeom>
        </p:spPr>
      </p:pic>
    </p:spTree>
    <p:custDataLst>
      <p:tags r:id="rId1"/>
    </p:custDataLst>
    <p:extLst>
      <p:ext uri="{BB962C8B-B14F-4D97-AF65-F5344CB8AC3E}">
        <p14:creationId xmlns:p14="http://schemas.microsoft.com/office/powerpoint/2010/main" val="3379988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F860-5803-F337-DC9E-1549C2FD9F2B}"/>
              </a:ext>
            </a:extLst>
          </p:cNvPr>
          <p:cNvSpPr>
            <a:spLocks noGrp="1"/>
          </p:cNvSpPr>
          <p:nvPr>
            <p:ph type="title"/>
          </p:nvPr>
        </p:nvSpPr>
        <p:spPr/>
        <p:txBody>
          <a:bodyPr/>
          <a:lstStyle/>
          <a:p>
            <a:r>
              <a:rPr lang="en-US"/>
              <a:t>SUPRT Assessment – Diagnosis</a:t>
            </a:r>
          </a:p>
        </p:txBody>
      </p:sp>
      <p:sp>
        <p:nvSpPr>
          <p:cNvPr id="3" name="Content Placeholder 2">
            <a:extLst>
              <a:ext uri="{FF2B5EF4-FFF2-40B4-BE49-F238E27FC236}">
                <a16:creationId xmlns:a16="http://schemas.microsoft.com/office/drawing/2014/main" id="{34C26F93-A5A7-D94A-C2CD-7A071581D2CD}"/>
              </a:ext>
            </a:extLst>
          </p:cNvPr>
          <p:cNvSpPr>
            <a:spLocks noGrp="1"/>
          </p:cNvSpPr>
          <p:nvPr>
            <p:ph idx="1"/>
          </p:nvPr>
        </p:nvSpPr>
        <p:spPr>
          <a:xfrm>
            <a:off x="553192" y="2026124"/>
            <a:ext cx="3524480" cy="2805752"/>
          </a:xfrm>
        </p:spPr>
        <p:txBody>
          <a:bodyPr/>
          <a:lstStyle/>
          <a:p>
            <a:pPr>
              <a:spcAft>
                <a:spcPts val="1000"/>
              </a:spcAft>
            </a:pPr>
            <a:r>
              <a:rPr lang="en-US">
                <a:latin typeface="+mn-lt"/>
              </a:rPr>
              <a:t>Section D – Behavioral Health Diagnosis</a:t>
            </a:r>
          </a:p>
          <a:p>
            <a:pPr>
              <a:spcAft>
                <a:spcPts val="1000"/>
              </a:spcAft>
            </a:pPr>
            <a:r>
              <a:rPr lang="en-US">
                <a:latin typeface="+mn-lt"/>
              </a:rPr>
              <a:t>Up to 3 diagnoses for each diagnosis type</a:t>
            </a:r>
          </a:p>
          <a:p>
            <a:pPr>
              <a:spcAft>
                <a:spcPts val="1000"/>
              </a:spcAft>
            </a:pPr>
            <a:r>
              <a:rPr lang="en-US">
                <a:latin typeface="+mn-lt"/>
              </a:rPr>
              <a:t>Scroll or search dropdown list</a:t>
            </a:r>
          </a:p>
        </p:txBody>
      </p:sp>
      <p:sp>
        <p:nvSpPr>
          <p:cNvPr id="4" name="Slide Number Placeholder 3">
            <a:extLst>
              <a:ext uri="{FF2B5EF4-FFF2-40B4-BE49-F238E27FC236}">
                <a16:creationId xmlns:a16="http://schemas.microsoft.com/office/drawing/2014/main" id="{80A40A00-1A69-9163-B689-70E3CE24F3A0}"/>
              </a:ext>
            </a:extLst>
          </p:cNvPr>
          <p:cNvSpPr>
            <a:spLocks noGrp="1"/>
          </p:cNvSpPr>
          <p:nvPr>
            <p:ph type="sldNum" sz="quarter" idx="4"/>
          </p:nvPr>
        </p:nvSpPr>
        <p:spPr/>
        <p:txBody>
          <a:bodyPr/>
          <a:lstStyle/>
          <a:p>
            <a:fld id="{19783DCC-BFA2-483B-BF3B-4851F5A0DDCF}" type="slidenum">
              <a:rPr lang="en-US" smtClean="0"/>
              <a:pPr/>
              <a:t>25</a:t>
            </a:fld>
            <a:endParaRPr lang="en-US"/>
          </a:p>
        </p:txBody>
      </p:sp>
      <p:pic>
        <p:nvPicPr>
          <p:cNvPr id="7" name="Picture 6">
            <a:extLst>
              <a:ext uri="{FF2B5EF4-FFF2-40B4-BE49-F238E27FC236}">
                <a16:creationId xmlns:a16="http://schemas.microsoft.com/office/drawing/2014/main" id="{111DEB79-6885-7278-BD99-AFCCFEBE2000}"/>
              </a:ext>
            </a:extLst>
          </p:cNvPr>
          <p:cNvPicPr>
            <a:picLocks noChangeAspect="1"/>
          </p:cNvPicPr>
          <p:nvPr/>
        </p:nvPicPr>
        <p:blipFill>
          <a:blip r:embed="rId4"/>
          <a:stretch>
            <a:fillRect/>
          </a:stretch>
        </p:blipFill>
        <p:spPr>
          <a:xfrm>
            <a:off x="4318041" y="1097280"/>
            <a:ext cx="7547274" cy="4638502"/>
          </a:xfrm>
          <a:prstGeom prst="rect">
            <a:avLst/>
          </a:prstGeom>
        </p:spPr>
      </p:pic>
    </p:spTree>
    <p:custDataLst>
      <p:tags r:id="rId1"/>
    </p:custDataLst>
    <p:extLst>
      <p:ext uri="{BB962C8B-B14F-4D97-AF65-F5344CB8AC3E}">
        <p14:creationId xmlns:p14="http://schemas.microsoft.com/office/powerpoint/2010/main" val="131657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3552-3836-0B72-95B3-1C9E3AEEF110}"/>
              </a:ext>
            </a:extLst>
          </p:cNvPr>
          <p:cNvSpPr>
            <a:spLocks noGrp="1"/>
          </p:cNvSpPr>
          <p:nvPr>
            <p:ph type="title"/>
          </p:nvPr>
        </p:nvSpPr>
        <p:spPr/>
        <p:txBody>
          <a:bodyPr/>
          <a:lstStyle/>
          <a:p>
            <a:r>
              <a:rPr lang="en-US"/>
              <a:t>SUPRT Assessment – Mover Boxes and Other</a:t>
            </a:r>
          </a:p>
        </p:txBody>
      </p:sp>
      <p:sp>
        <p:nvSpPr>
          <p:cNvPr id="4" name="Slide Number Placeholder 3">
            <a:extLst>
              <a:ext uri="{FF2B5EF4-FFF2-40B4-BE49-F238E27FC236}">
                <a16:creationId xmlns:a16="http://schemas.microsoft.com/office/drawing/2014/main" id="{292EAD89-E7CD-631C-8073-BCBC9DEFE79D}"/>
              </a:ext>
            </a:extLst>
          </p:cNvPr>
          <p:cNvSpPr>
            <a:spLocks noGrp="1"/>
          </p:cNvSpPr>
          <p:nvPr>
            <p:ph type="sldNum" sz="quarter" idx="4"/>
          </p:nvPr>
        </p:nvSpPr>
        <p:spPr/>
        <p:txBody>
          <a:bodyPr/>
          <a:lstStyle/>
          <a:p>
            <a:fld id="{19783DCC-BFA2-483B-BF3B-4851F5A0DDCF}" type="slidenum">
              <a:rPr lang="en-US" smtClean="0"/>
              <a:pPr/>
              <a:t>26</a:t>
            </a:fld>
            <a:endParaRPr lang="en-US"/>
          </a:p>
        </p:txBody>
      </p:sp>
      <p:pic>
        <p:nvPicPr>
          <p:cNvPr id="7" name="Picture 6">
            <a:extLst>
              <a:ext uri="{FF2B5EF4-FFF2-40B4-BE49-F238E27FC236}">
                <a16:creationId xmlns:a16="http://schemas.microsoft.com/office/drawing/2014/main" id="{8B13809A-FBC1-4191-7831-A554F1E803B3}"/>
              </a:ext>
            </a:extLst>
          </p:cNvPr>
          <p:cNvPicPr>
            <a:picLocks noChangeAspect="1"/>
          </p:cNvPicPr>
          <p:nvPr/>
        </p:nvPicPr>
        <p:blipFill>
          <a:blip r:embed="rId4"/>
          <a:stretch>
            <a:fillRect/>
          </a:stretch>
        </p:blipFill>
        <p:spPr>
          <a:xfrm>
            <a:off x="651192" y="1097280"/>
            <a:ext cx="9264703" cy="4172981"/>
          </a:xfrm>
          <a:prstGeom prst="rect">
            <a:avLst/>
          </a:prstGeom>
        </p:spPr>
      </p:pic>
      <p:sp>
        <p:nvSpPr>
          <p:cNvPr id="10" name="Rectangle: Rounded Corners 9">
            <a:extLst>
              <a:ext uri="{FF2B5EF4-FFF2-40B4-BE49-F238E27FC236}">
                <a16:creationId xmlns:a16="http://schemas.microsoft.com/office/drawing/2014/main" id="{373256B9-45B9-DAFC-55D6-05ACFD7E9A96}"/>
              </a:ext>
            </a:extLst>
          </p:cNvPr>
          <p:cNvSpPr/>
          <p:nvPr/>
        </p:nvSpPr>
        <p:spPr>
          <a:xfrm>
            <a:off x="8249140" y="4758098"/>
            <a:ext cx="3291668" cy="20052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Answer of Other requires follow-up field completion.</a:t>
            </a:r>
          </a:p>
        </p:txBody>
      </p:sp>
      <p:sp>
        <p:nvSpPr>
          <p:cNvPr id="11" name="Rectangle: Rounded Corners 10">
            <a:extLst>
              <a:ext uri="{FF2B5EF4-FFF2-40B4-BE49-F238E27FC236}">
                <a16:creationId xmlns:a16="http://schemas.microsoft.com/office/drawing/2014/main" id="{5584B074-8563-9E48-17AF-D5DB1255DFF8}"/>
              </a:ext>
            </a:extLst>
          </p:cNvPr>
          <p:cNvSpPr/>
          <p:nvPr/>
        </p:nvSpPr>
        <p:spPr>
          <a:xfrm>
            <a:off x="9220621" y="1201594"/>
            <a:ext cx="2888223" cy="20052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Mover boxes allow for multiple results.</a:t>
            </a:r>
          </a:p>
        </p:txBody>
      </p:sp>
      <p:cxnSp>
        <p:nvCxnSpPr>
          <p:cNvPr id="13" name="Straight Arrow Connector 12">
            <a:extLst>
              <a:ext uri="{FF2B5EF4-FFF2-40B4-BE49-F238E27FC236}">
                <a16:creationId xmlns:a16="http://schemas.microsoft.com/office/drawing/2014/main" id="{44967445-4EC4-9980-52C7-66681ACF197A}"/>
              </a:ext>
            </a:extLst>
          </p:cNvPr>
          <p:cNvCxnSpPr/>
          <p:nvPr/>
        </p:nvCxnSpPr>
        <p:spPr>
          <a:xfrm flipH="1">
            <a:off x="7410203" y="2434442"/>
            <a:ext cx="1626919" cy="81939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9B2748D-9127-7825-DD93-8B01BB855BD7}"/>
              </a:ext>
            </a:extLst>
          </p:cNvPr>
          <p:cNvCxnSpPr>
            <a:cxnSpLocks/>
          </p:cNvCxnSpPr>
          <p:nvPr/>
        </p:nvCxnSpPr>
        <p:spPr>
          <a:xfrm flipH="1" flipV="1">
            <a:off x="5082639" y="5142016"/>
            <a:ext cx="3141023" cy="61870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31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5580-1C4C-2908-CD1D-ED6A4C8F3AE5}"/>
              </a:ext>
            </a:extLst>
          </p:cNvPr>
          <p:cNvSpPr>
            <a:spLocks noGrp="1"/>
          </p:cNvSpPr>
          <p:nvPr>
            <p:ph type="title"/>
          </p:nvPr>
        </p:nvSpPr>
        <p:spPr/>
        <p:txBody>
          <a:bodyPr/>
          <a:lstStyle/>
          <a:p>
            <a:r>
              <a:rPr lang="en-US"/>
              <a:t>SUPRT-C Assessment – Likert Scale</a:t>
            </a:r>
          </a:p>
        </p:txBody>
      </p:sp>
      <p:sp>
        <p:nvSpPr>
          <p:cNvPr id="4" name="Slide Number Placeholder 3">
            <a:extLst>
              <a:ext uri="{FF2B5EF4-FFF2-40B4-BE49-F238E27FC236}">
                <a16:creationId xmlns:a16="http://schemas.microsoft.com/office/drawing/2014/main" id="{8EE1FE5B-4479-F84F-6D2F-2AA05BFA1FC2}"/>
              </a:ext>
            </a:extLst>
          </p:cNvPr>
          <p:cNvSpPr>
            <a:spLocks noGrp="1"/>
          </p:cNvSpPr>
          <p:nvPr>
            <p:ph type="sldNum" sz="quarter" idx="4"/>
          </p:nvPr>
        </p:nvSpPr>
        <p:spPr/>
        <p:txBody>
          <a:bodyPr/>
          <a:lstStyle/>
          <a:p>
            <a:fld id="{19783DCC-BFA2-483B-BF3B-4851F5A0DDCF}" type="slidenum">
              <a:rPr lang="en-US" smtClean="0"/>
              <a:pPr/>
              <a:t>27</a:t>
            </a:fld>
            <a:endParaRPr lang="en-US"/>
          </a:p>
        </p:txBody>
      </p:sp>
      <p:sp>
        <p:nvSpPr>
          <p:cNvPr id="7" name="Content Placeholder 2">
            <a:extLst>
              <a:ext uri="{FF2B5EF4-FFF2-40B4-BE49-F238E27FC236}">
                <a16:creationId xmlns:a16="http://schemas.microsoft.com/office/drawing/2014/main" id="{CBA7F09B-7B69-764B-08D5-CD5DC7760C5F}"/>
              </a:ext>
            </a:extLst>
          </p:cNvPr>
          <p:cNvSpPr>
            <a:spLocks noGrp="1"/>
          </p:cNvSpPr>
          <p:nvPr>
            <p:ph idx="1"/>
          </p:nvPr>
        </p:nvSpPr>
        <p:spPr>
          <a:xfrm>
            <a:off x="373181" y="1623716"/>
            <a:ext cx="3086115" cy="2884276"/>
          </a:xfrm>
        </p:spPr>
        <p:txBody>
          <a:bodyPr>
            <a:normAutofit/>
          </a:bodyPr>
          <a:lstStyle/>
          <a:p>
            <a:pPr>
              <a:spcAft>
                <a:spcPts val="1000"/>
              </a:spcAft>
            </a:pPr>
            <a:r>
              <a:rPr lang="en-US">
                <a:latin typeface="+mn-lt"/>
              </a:rPr>
              <a:t>Use Likert scale to rate the client’s agreement with the statement posed</a:t>
            </a:r>
          </a:p>
          <a:p>
            <a:pPr>
              <a:spcAft>
                <a:spcPts val="1000"/>
              </a:spcAft>
            </a:pPr>
            <a:r>
              <a:rPr lang="en-US">
                <a:latin typeface="+mn-lt"/>
              </a:rPr>
              <a:t>Update will flip scale to match paper form</a:t>
            </a:r>
          </a:p>
        </p:txBody>
      </p:sp>
      <p:pic>
        <p:nvPicPr>
          <p:cNvPr id="5" name="Picture 4">
            <a:extLst>
              <a:ext uri="{FF2B5EF4-FFF2-40B4-BE49-F238E27FC236}">
                <a16:creationId xmlns:a16="http://schemas.microsoft.com/office/drawing/2014/main" id="{A530B3F8-C06F-EAE5-C41F-D744301D79AF}"/>
              </a:ext>
            </a:extLst>
          </p:cNvPr>
          <p:cNvPicPr>
            <a:picLocks noChangeAspect="1"/>
          </p:cNvPicPr>
          <p:nvPr/>
        </p:nvPicPr>
        <p:blipFill>
          <a:blip r:embed="rId4"/>
          <a:stretch>
            <a:fillRect/>
          </a:stretch>
        </p:blipFill>
        <p:spPr>
          <a:xfrm>
            <a:off x="3650227" y="1563893"/>
            <a:ext cx="8168592" cy="3730214"/>
          </a:xfrm>
          <a:prstGeom prst="rect">
            <a:avLst/>
          </a:prstGeom>
        </p:spPr>
      </p:pic>
    </p:spTree>
    <p:custDataLst>
      <p:tags r:id="rId1"/>
    </p:custDataLst>
    <p:extLst>
      <p:ext uri="{BB962C8B-B14F-4D97-AF65-F5344CB8AC3E}">
        <p14:creationId xmlns:p14="http://schemas.microsoft.com/office/powerpoint/2010/main" val="186980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4ED3-3BBD-0BAE-9D4E-6207757E7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57263-E851-89FA-4DE4-2A267FC1BC26}"/>
              </a:ext>
            </a:extLst>
          </p:cNvPr>
          <p:cNvSpPr>
            <a:spLocks noGrp="1"/>
          </p:cNvSpPr>
          <p:nvPr>
            <p:ph type="title"/>
          </p:nvPr>
        </p:nvSpPr>
        <p:spPr/>
        <p:txBody>
          <a:bodyPr/>
          <a:lstStyle/>
          <a:p>
            <a:r>
              <a:rPr lang="en-US"/>
              <a:t>SUPRT-C Assessment – Invalid or Missing Data</a:t>
            </a:r>
          </a:p>
        </p:txBody>
      </p:sp>
      <p:sp>
        <p:nvSpPr>
          <p:cNvPr id="4" name="Slide Number Placeholder 3">
            <a:extLst>
              <a:ext uri="{FF2B5EF4-FFF2-40B4-BE49-F238E27FC236}">
                <a16:creationId xmlns:a16="http://schemas.microsoft.com/office/drawing/2014/main" id="{73C0D2EC-FBFB-11F8-ADE1-A48380C51418}"/>
              </a:ext>
            </a:extLst>
          </p:cNvPr>
          <p:cNvSpPr>
            <a:spLocks noGrp="1"/>
          </p:cNvSpPr>
          <p:nvPr>
            <p:ph type="sldNum" sz="quarter" idx="4"/>
          </p:nvPr>
        </p:nvSpPr>
        <p:spPr/>
        <p:txBody>
          <a:bodyPr/>
          <a:lstStyle/>
          <a:p>
            <a:fld id="{19783DCC-BFA2-483B-BF3B-4851F5A0DDCF}" type="slidenum">
              <a:rPr lang="en-US" smtClean="0"/>
              <a:pPr/>
              <a:t>28</a:t>
            </a:fld>
            <a:endParaRPr lang="en-US"/>
          </a:p>
        </p:txBody>
      </p:sp>
      <p:sp>
        <p:nvSpPr>
          <p:cNvPr id="6" name="Content Placeholder 5">
            <a:extLst>
              <a:ext uri="{FF2B5EF4-FFF2-40B4-BE49-F238E27FC236}">
                <a16:creationId xmlns:a16="http://schemas.microsoft.com/office/drawing/2014/main" id="{329257D1-8DC2-7FC2-9F6E-68E1FC82CCC0}"/>
              </a:ext>
            </a:extLst>
          </p:cNvPr>
          <p:cNvSpPr>
            <a:spLocks noGrp="1"/>
          </p:cNvSpPr>
          <p:nvPr>
            <p:ph idx="1"/>
          </p:nvPr>
        </p:nvSpPr>
        <p:spPr>
          <a:xfrm>
            <a:off x="1177780" y="4313671"/>
            <a:ext cx="9834282" cy="1966105"/>
          </a:xfrm>
        </p:spPr>
        <p:txBody>
          <a:bodyPr>
            <a:noAutofit/>
          </a:bodyPr>
          <a:lstStyle/>
          <a:p>
            <a:r>
              <a:rPr lang="en-US">
                <a:latin typeface="+mn-lt"/>
              </a:rPr>
              <a:t>Missing Data – Selected if client did not answer the question</a:t>
            </a:r>
          </a:p>
          <a:p>
            <a:r>
              <a:rPr lang="en-US">
                <a:latin typeface="+mn-lt"/>
              </a:rPr>
              <a:t>Prefer not to Answer – Selected if the client did not or refused to provide answer</a:t>
            </a:r>
          </a:p>
          <a:p>
            <a:r>
              <a:rPr lang="en-US">
                <a:latin typeface="+mn-lt"/>
              </a:rPr>
              <a:t>Invalid Response – Selected when the client provided too many answers or provided an otherwise invalid response</a:t>
            </a:r>
          </a:p>
        </p:txBody>
      </p:sp>
      <p:pic>
        <p:nvPicPr>
          <p:cNvPr id="9" name="Picture 8">
            <a:extLst>
              <a:ext uri="{FF2B5EF4-FFF2-40B4-BE49-F238E27FC236}">
                <a16:creationId xmlns:a16="http://schemas.microsoft.com/office/drawing/2014/main" id="{E555BF02-D3B6-D80E-7189-6B90FEDDCA51}"/>
              </a:ext>
            </a:extLst>
          </p:cNvPr>
          <p:cNvPicPr>
            <a:picLocks noChangeAspect="1"/>
          </p:cNvPicPr>
          <p:nvPr/>
        </p:nvPicPr>
        <p:blipFill>
          <a:blip r:embed="rId4"/>
          <a:stretch>
            <a:fillRect/>
          </a:stretch>
        </p:blipFill>
        <p:spPr>
          <a:xfrm>
            <a:off x="2070149" y="1097280"/>
            <a:ext cx="8049545" cy="2975381"/>
          </a:xfrm>
          <a:prstGeom prst="rect">
            <a:avLst/>
          </a:prstGeom>
        </p:spPr>
      </p:pic>
    </p:spTree>
    <p:custDataLst>
      <p:tags r:id="rId1"/>
    </p:custDataLst>
    <p:extLst>
      <p:ext uri="{BB962C8B-B14F-4D97-AF65-F5344CB8AC3E}">
        <p14:creationId xmlns:p14="http://schemas.microsoft.com/office/powerpoint/2010/main" val="125148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968B-FA45-919F-5D99-4F146390EE92}"/>
              </a:ext>
            </a:extLst>
          </p:cNvPr>
          <p:cNvSpPr>
            <a:spLocks noGrp="1"/>
          </p:cNvSpPr>
          <p:nvPr>
            <p:ph type="title"/>
          </p:nvPr>
        </p:nvSpPr>
        <p:spPr/>
        <p:txBody>
          <a:bodyPr/>
          <a:lstStyle/>
          <a:p>
            <a:r>
              <a:rPr lang="en-US"/>
              <a:t>Completing Assessment</a:t>
            </a:r>
          </a:p>
        </p:txBody>
      </p:sp>
      <p:sp>
        <p:nvSpPr>
          <p:cNvPr id="4" name="Slide Number Placeholder 3">
            <a:extLst>
              <a:ext uri="{FF2B5EF4-FFF2-40B4-BE49-F238E27FC236}">
                <a16:creationId xmlns:a16="http://schemas.microsoft.com/office/drawing/2014/main" id="{48D60934-6BF0-9268-FA01-B19F7A482F70}"/>
              </a:ext>
            </a:extLst>
          </p:cNvPr>
          <p:cNvSpPr>
            <a:spLocks noGrp="1"/>
          </p:cNvSpPr>
          <p:nvPr>
            <p:ph type="sldNum" sz="quarter" idx="4"/>
          </p:nvPr>
        </p:nvSpPr>
        <p:spPr/>
        <p:txBody>
          <a:bodyPr/>
          <a:lstStyle/>
          <a:p>
            <a:fld id="{19783DCC-BFA2-483B-BF3B-4851F5A0DDCF}" type="slidenum">
              <a:rPr lang="en-US" smtClean="0"/>
              <a:pPr/>
              <a:t>29</a:t>
            </a:fld>
            <a:endParaRPr lang="en-US"/>
          </a:p>
        </p:txBody>
      </p:sp>
      <p:pic>
        <p:nvPicPr>
          <p:cNvPr id="6" name="Picture 5">
            <a:extLst>
              <a:ext uri="{FF2B5EF4-FFF2-40B4-BE49-F238E27FC236}">
                <a16:creationId xmlns:a16="http://schemas.microsoft.com/office/drawing/2014/main" id="{3C298763-322D-6510-6A39-DB63E2C0E7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4036" y="1334648"/>
            <a:ext cx="5294763" cy="2400423"/>
          </a:xfrm>
          <a:prstGeom prst="rect">
            <a:avLst/>
          </a:prstGeom>
        </p:spPr>
      </p:pic>
      <p:cxnSp>
        <p:nvCxnSpPr>
          <p:cNvPr id="12" name="Straight Arrow Connector 11">
            <a:extLst>
              <a:ext uri="{FF2B5EF4-FFF2-40B4-BE49-F238E27FC236}">
                <a16:creationId xmlns:a16="http://schemas.microsoft.com/office/drawing/2014/main" id="{E20BC786-A46C-050F-EFA4-AD730A7DC534}"/>
              </a:ext>
            </a:extLst>
          </p:cNvPr>
          <p:cNvCxnSpPr/>
          <p:nvPr/>
        </p:nvCxnSpPr>
        <p:spPr>
          <a:xfrm>
            <a:off x="4187260" y="2502618"/>
            <a:ext cx="2460631"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D020586-24E3-44F3-8459-1131C3A02B34}"/>
              </a:ext>
            </a:extLst>
          </p:cNvPr>
          <p:cNvPicPr>
            <a:picLocks noChangeAspect="1"/>
          </p:cNvPicPr>
          <p:nvPr/>
        </p:nvPicPr>
        <p:blipFill>
          <a:blip r:embed="rId5"/>
          <a:stretch>
            <a:fillRect/>
          </a:stretch>
        </p:blipFill>
        <p:spPr>
          <a:xfrm>
            <a:off x="6793442" y="1334648"/>
            <a:ext cx="5071204" cy="3519740"/>
          </a:xfrm>
          <a:prstGeom prst="rect">
            <a:avLst/>
          </a:prstGeom>
        </p:spPr>
      </p:pic>
      <p:pic>
        <p:nvPicPr>
          <p:cNvPr id="9" name="Picture 8">
            <a:extLst>
              <a:ext uri="{FF2B5EF4-FFF2-40B4-BE49-F238E27FC236}">
                <a16:creationId xmlns:a16="http://schemas.microsoft.com/office/drawing/2014/main" id="{E669251F-777E-082C-7380-47A81A3BC05E}"/>
              </a:ext>
            </a:extLst>
          </p:cNvPr>
          <p:cNvPicPr>
            <a:picLocks noChangeAspect="1"/>
          </p:cNvPicPr>
          <p:nvPr/>
        </p:nvPicPr>
        <p:blipFill>
          <a:blip r:embed="rId6"/>
          <a:stretch>
            <a:fillRect/>
          </a:stretch>
        </p:blipFill>
        <p:spPr>
          <a:xfrm>
            <a:off x="1186900" y="3939302"/>
            <a:ext cx="4682129" cy="2206003"/>
          </a:xfrm>
          <a:prstGeom prst="rect">
            <a:avLst/>
          </a:prstGeom>
        </p:spPr>
      </p:pic>
      <p:cxnSp>
        <p:nvCxnSpPr>
          <p:cNvPr id="13" name="Straight Arrow Connector 12">
            <a:extLst>
              <a:ext uri="{FF2B5EF4-FFF2-40B4-BE49-F238E27FC236}">
                <a16:creationId xmlns:a16="http://schemas.microsoft.com/office/drawing/2014/main" id="{B3AE6E3C-FD02-3CFF-DFC9-631324116197}"/>
              </a:ext>
            </a:extLst>
          </p:cNvPr>
          <p:cNvCxnSpPr>
            <a:cxnSpLocks/>
          </p:cNvCxnSpPr>
          <p:nvPr/>
        </p:nvCxnSpPr>
        <p:spPr>
          <a:xfrm flipH="1">
            <a:off x="4087906" y="4168588"/>
            <a:ext cx="2985247" cy="10757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1935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hand holding a book&#10;&#10;Description automatically generated">
            <a:extLst>
              <a:ext uri="{FF2B5EF4-FFF2-40B4-BE49-F238E27FC236}">
                <a16:creationId xmlns:a16="http://schemas.microsoft.com/office/drawing/2014/main" id="{9A37AB4C-7D43-65B0-5EC8-F142B1B87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B47975-736F-5D12-4655-5D884F8D5CB8}"/>
              </a:ext>
            </a:extLst>
          </p:cNvPr>
          <p:cNvSpPr>
            <a:spLocks noGrp="1"/>
          </p:cNvSpPr>
          <p:nvPr>
            <p:ph type="title"/>
          </p:nvPr>
        </p:nvSpPr>
        <p:spPr/>
        <p:txBody>
          <a:bodyPr/>
          <a:lstStyle/>
          <a:p>
            <a:r>
              <a:rPr lang="en-US"/>
              <a:t>Agenda</a:t>
            </a:r>
          </a:p>
        </p:txBody>
      </p:sp>
      <p:sp>
        <p:nvSpPr>
          <p:cNvPr id="4" name="Slide Number Placeholder 3">
            <a:extLst>
              <a:ext uri="{FF2B5EF4-FFF2-40B4-BE49-F238E27FC236}">
                <a16:creationId xmlns:a16="http://schemas.microsoft.com/office/drawing/2014/main" id="{05ADF346-74A0-F44E-3C78-2222B3933155}"/>
              </a:ext>
            </a:extLst>
          </p:cNvPr>
          <p:cNvSpPr>
            <a:spLocks noGrp="1"/>
          </p:cNvSpPr>
          <p:nvPr>
            <p:ph type="sldNum" sz="quarter" idx="4"/>
          </p:nvPr>
        </p:nvSpPr>
        <p:spPr/>
        <p:txBody>
          <a:bodyPr/>
          <a:lstStyle/>
          <a:p>
            <a:fld id="{19783DCC-BFA2-483B-BF3B-4851F5A0DDCF}" type="slidenum">
              <a:rPr lang="en-US" smtClean="0"/>
              <a:pPr/>
              <a:t>3</a:t>
            </a:fld>
            <a:endParaRPr lang="en-US"/>
          </a:p>
        </p:txBody>
      </p:sp>
      <p:sp>
        <p:nvSpPr>
          <p:cNvPr id="8" name="Content Placeholder 7">
            <a:extLst>
              <a:ext uri="{FF2B5EF4-FFF2-40B4-BE49-F238E27FC236}">
                <a16:creationId xmlns:a16="http://schemas.microsoft.com/office/drawing/2014/main" id="{8AD9691B-05FF-BB8F-CCBB-D4857742CCFA}"/>
              </a:ext>
            </a:extLst>
          </p:cNvPr>
          <p:cNvSpPr>
            <a:spLocks noGrp="1"/>
          </p:cNvSpPr>
          <p:nvPr>
            <p:ph idx="1"/>
          </p:nvPr>
        </p:nvSpPr>
        <p:spPr/>
        <p:txBody>
          <a:bodyPr/>
          <a:lstStyle/>
          <a:p>
            <a:pPr>
              <a:spcAft>
                <a:spcPts val="1000"/>
              </a:spcAft>
            </a:pPr>
            <a:r>
              <a:rPr lang="en-US">
                <a:latin typeface="+mn-lt"/>
              </a:rPr>
              <a:t>SUPRT Assessments</a:t>
            </a:r>
          </a:p>
          <a:p>
            <a:pPr>
              <a:spcAft>
                <a:spcPts val="1000"/>
              </a:spcAft>
            </a:pPr>
            <a:r>
              <a:rPr lang="en-US">
                <a:latin typeface="+mn-lt"/>
              </a:rPr>
              <a:t>SOR Workflow</a:t>
            </a:r>
          </a:p>
          <a:p>
            <a:pPr>
              <a:spcAft>
                <a:spcPts val="1000"/>
              </a:spcAft>
            </a:pPr>
            <a:r>
              <a:rPr lang="en-US">
                <a:latin typeface="+mn-lt"/>
              </a:rPr>
              <a:t>Reassessment</a:t>
            </a:r>
          </a:p>
          <a:p>
            <a:pPr>
              <a:spcAft>
                <a:spcPts val="1000"/>
              </a:spcAft>
            </a:pPr>
            <a:r>
              <a:rPr lang="en-US">
                <a:latin typeface="+mn-lt"/>
              </a:rPr>
              <a:t>Annual Assessment</a:t>
            </a:r>
          </a:p>
          <a:p>
            <a:pPr>
              <a:spcAft>
                <a:spcPts val="1000"/>
              </a:spcAft>
            </a:pPr>
            <a:r>
              <a:rPr lang="en-US">
                <a:latin typeface="+mn-lt"/>
              </a:rPr>
              <a:t> Closeout Assessment</a:t>
            </a:r>
          </a:p>
          <a:p>
            <a:pPr>
              <a:spcAft>
                <a:spcPts val="1000"/>
              </a:spcAft>
            </a:pPr>
            <a:r>
              <a:rPr lang="en-US">
                <a:latin typeface="+mn-lt"/>
              </a:rPr>
              <a:t>Discharge</a:t>
            </a:r>
          </a:p>
          <a:p>
            <a:pPr>
              <a:spcAft>
                <a:spcPts val="1000"/>
              </a:spcAft>
            </a:pPr>
            <a:r>
              <a:rPr lang="en-US">
                <a:latin typeface="+mn-lt"/>
              </a:rPr>
              <a:t>GPRA Transition to SUPRT</a:t>
            </a:r>
          </a:p>
        </p:txBody>
      </p:sp>
    </p:spTree>
    <p:custDataLst>
      <p:tags r:id="rId1"/>
    </p:custDataLst>
    <p:extLst>
      <p:ext uri="{BB962C8B-B14F-4D97-AF65-F5344CB8AC3E}">
        <p14:creationId xmlns:p14="http://schemas.microsoft.com/office/powerpoint/2010/main" val="99252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69827A-25AC-BB0C-1614-DA7E936A608E}"/>
              </a:ext>
            </a:extLst>
          </p:cNvPr>
          <p:cNvSpPr>
            <a:spLocks noGrp="1"/>
          </p:cNvSpPr>
          <p:nvPr>
            <p:ph type="sldNum" sz="quarter" idx="4"/>
          </p:nvPr>
        </p:nvSpPr>
        <p:spPr/>
        <p:txBody>
          <a:bodyPr/>
          <a:lstStyle/>
          <a:p>
            <a:fld id="{19783DCC-BFA2-483B-BF3B-4851F5A0DDCF}" type="slidenum">
              <a:rPr lang="en-US" smtClean="0"/>
              <a:pPr/>
              <a:t>30</a:t>
            </a:fld>
            <a:endParaRPr lang="en-US"/>
          </a:p>
        </p:txBody>
      </p:sp>
      <p:pic>
        <p:nvPicPr>
          <p:cNvPr id="8" name="Picture 7">
            <a:extLst>
              <a:ext uri="{FF2B5EF4-FFF2-40B4-BE49-F238E27FC236}">
                <a16:creationId xmlns:a16="http://schemas.microsoft.com/office/drawing/2014/main" id="{3FBA075D-40B7-1550-F6EC-D5865D94C1DA}"/>
              </a:ext>
            </a:extLst>
          </p:cNvPr>
          <p:cNvPicPr>
            <a:picLocks noChangeAspect="1"/>
          </p:cNvPicPr>
          <p:nvPr/>
        </p:nvPicPr>
        <p:blipFill>
          <a:blip r:embed="rId4"/>
          <a:stretch>
            <a:fillRect/>
          </a:stretch>
        </p:blipFill>
        <p:spPr>
          <a:xfrm>
            <a:off x="456495" y="3918431"/>
            <a:ext cx="3765498" cy="2032282"/>
          </a:xfrm>
          <a:prstGeom prst="rect">
            <a:avLst/>
          </a:prstGeom>
        </p:spPr>
      </p:pic>
      <p:pic>
        <p:nvPicPr>
          <p:cNvPr id="14" name="Picture 13">
            <a:extLst>
              <a:ext uri="{FF2B5EF4-FFF2-40B4-BE49-F238E27FC236}">
                <a16:creationId xmlns:a16="http://schemas.microsoft.com/office/drawing/2014/main" id="{7D5FF1B3-FB49-9A7B-5853-0D2199F6AEB5}"/>
              </a:ext>
            </a:extLst>
          </p:cNvPr>
          <p:cNvPicPr>
            <a:picLocks noChangeAspect="1"/>
          </p:cNvPicPr>
          <p:nvPr/>
        </p:nvPicPr>
        <p:blipFill>
          <a:blip r:embed="rId5"/>
          <a:stretch>
            <a:fillRect/>
          </a:stretch>
        </p:blipFill>
        <p:spPr>
          <a:xfrm>
            <a:off x="8064981" y="3918431"/>
            <a:ext cx="3585575" cy="2032282"/>
          </a:xfrm>
          <a:prstGeom prst="rect">
            <a:avLst/>
          </a:prstGeom>
        </p:spPr>
      </p:pic>
      <p:sp>
        <p:nvSpPr>
          <p:cNvPr id="15" name="Content Placeholder 2">
            <a:extLst>
              <a:ext uri="{FF2B5EF4-FFF2-40B4-BE49-F238E27FC236}">
                <a16:creationId xmlns:a16="http://schemas.microsoft.com/office/drawing/2014/main" id="{FD5D6818-23F6-87DB-C3B5-9471CFDCF357}"/>
              </a:ext>
            </a:extLst>
          </p:cNvPr>
          <p:cNvSpPr>
            <a:spLocks noGrp="1"/>
          </p:cNvSpPr>
          <p:nvPr>
            <p:ph idx="1"/>
          </p:nvPr>
        </p:nvSpPr>
        <p:spPr>
          <a:xfrm>
            <a:off x="4350699" y="3429000"/>
            <a:ext cx="3585575" cy="2856597"/>
          </a:xfrm>
        </p:spPr>
        <p:txBody>
          <a:bodyPr/>
          <a:lstStyle/>
          <a:p>
            <a:pPr>
              <a:spcAft>
                <a:spcPts val="1000"/>
              </a:spcAft>
            </a:pPr>
            <a:r>
              <a:rPr lang="en-US">
                <a:latin typeface="+mn-lt"/>
              </a:rPr>
              <a:t>Assessment must be unlocked to make edits</a:t>
            </a:r>
          </a:p>
          <a:p>
            <a:pPr>
              <a:spcAft>
                <a:spcPts val="1000"/>
              </a:spcAft>
            </a:pPr>
            <a:r>
              <a:rPr lang="en-US">
                <a:latin typeface="+mn-lt"/>
              </a:rPr>
              <a:t>Lock assessment after edits made</a:t>
            </a:r>
          </a:p>
        </p:txBody>
      </p:sp>
      <p:sp>
        <p:nvSpPr>
          <p:cNvPr id="5" name="Title 4">
            <a:extLst>
              <a:ext uri="{FF2B5EF4-FFF2-40B4-BE49-F238E27FC236}">
                <a16:creationId xmlns:a16="http://schemas.microsoft.com/office/drawing/2014/main" id="{2655A058-008C-773B-759A-B49EBF943E0A}"/>
              </a:ext>
            </a:extLst>
          </p:cNvPr>
          <p:cNvSpPr>
            <a:spLocks noGrp="1"/>
          </p:cNvSpPr>
          <p:nvPr>
            <p:ph type="title"/>
          </p:nvPr>
        </p:nvSpPr>
        <p:spPr/>
        <p:txBody>
          <a:bodyPr/>
          <a:lstStyle/>
          <a:p>
            <a:r>
              <a:rPr lang="en-US"/>
              <a:t>Unlock Assessment</a:t>
            </a:r>
          </a:p>
        </p:txBody>
      </p:sp>
      <p:pic>
        <p:nvPicPr>
          <p:cNvPr id="9" name="Picture 8">
            <a:extLst>
              <a:ext uri="{FF2B5EF4-FFF2-40B4-BE49-F238E27FC236}">
                <a16:creationId xmlns:a16="http://schemas.microsoft.com/office/drawing/2014/main" id="{5B243FCE-6250-FF1C-E1F6-3C35CDD448FD}"/>
              </a:ext>
            </a:extLst>
          </p:cNvPr>
          <p:cNvPicPr>
            <a:picLocks noChangeAspect="1"/>
          </p:cNvPicPr>
          <p:nvPr/>
        </p:nvPicPr>
        <p:blipFill>
          <a:blip r:embed="rId6"/>
          <a:stretch>
            <a:fillRect/>
          </a:stretch>
        </p:blipFill>
        <p:spPr>
          <a:xfrm>
            <a:off x="456495" y="1256622"/>
            <a:ext cx="4256389" cy="2005414"/>
          </a:xfrm>
          <a:prstGeom prst="rect">
            <a:avLst/>
          </a:prstGeom>
        </p:spPr>
      </p:pic>
      <p:cxnSp>
        <p:nvCxnSpPr>
          <p:cNvPr id="16" name="Straight Arrow Connector 15">
            <a:extLst>
              <a:ext uri="{FF2B5EF4-FFF2-40B4-BE49-F238E27FC236}">
                <a16:creationId xmlns:a16="http://schemas.microsoft.com/office/drawing/2014/main" id="{21F953B1-56A2-AE40-B8D8-0598754864CB}"/>
              </a:ext>
            </a:extLst>
          </p:cNvPr>
          <p:cNvCxnSpPr>
            <a:cxnSpLocks/>
          </p:cNvCxnSpPr>
          <p:nvPr/>
        </p:nvCxnSpPr>
        <p:spPr>
          <a:xfrm>
            <a:off x="2107641" y="2599352"/>
            <a:ext cx="0" cy="131907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AD8246-DA83-9E57-EF16-40C3B047DEDF}"/>
              </a:ext>
            </a:extLst>
          </p:cNvPr>
          <p:cNvPicPr>
            <a:picLocks noChangeAspect="1"/>
          </p:cNvPicPr>
          <p:nvPr/>
        </p:nvPicPr>
        <p:blipFill>
          <a:blip r:embed="rId7"/>
          <a:stretch>
            <a:fillRect/>
          </a:stretch>
        </p:blipFill>
        <p:spPr>
          <a:xfrm>
            <a:off x="8064981" y="1256622"/>
            <a:ext cx="3953295" cy="2005414"/>
          </a:xfrm>
          <a:prstGeom prst="rect">
            <a:avLst/>
          </a:prstGeom>
        </p:spPr>
      </p:pic>
      <p:cxnSp>
        <p:nvCxnSpPr>
          <p:cNvPr id="18" name="Straight Arrow Connector 17">
            <a:extLst>
              <a:ext uri="{FF2B5EF4-FFF2-40B4-BE49-F238E27FC236}">
                <a16:creationId xmlns:a16="http://schemas.microsoft.com/office/drawing/2014/main" id="{A5ACAED1-C803-AFA7-7623-87F832C35FD5}"/>
              </a:ext>
            </a:extLst>
          </p:cNvPr>
          <p:cNvCxnSpPr>
            <a:cxnSpLocks/>
          </p:cNvCxnSpPr>
          <p:nvPr/>
        </p:nvCxnSpPr>
        <p:spPr>
          <a:xfrm>
            <a:off x="9837610" y="2742802"/>
            <a:ext cx="0" cy="117880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97215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7ED1-C389-A724-8BC8-DEB0DABA1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152A8-36B6-7CA7-E79C-F50C126A44B6}"/>
              </a:ext>
            </a:extLst>
          </p:cNvPr>
          <p:cNvSpPr>
            <a:spLocks noGrp="1"/>
          </p:cNvSpPr>
          <p:nvPr>
            <p:ph type="title"/>
          </p:nvPr>
        </p:nvSpPr>
        <p:spPr/>
        <p:txBody>
          <a:bodyPr/>
          <a:lstStyle/>
          <a:p>
            <a:r>
              <a:rPr lang="en-US"/>
              <a:t>Demo</a:t>
            </a:r>
          </a:p>
        </p:txBody>
      </p:sp>
      <p:sp>
        <p:nvSpPr>
          <p:cNvPr id="3" name="Slide Number Placeholder 2">
            <a:extLst>
              <a:ext uri="{FF2B5EF4-FFF2-40B4-BE49-F238E27FC236}">
                <a16:creationId xmlns:a16="http://schemas.microsoft.com/office/drawing/2014/main" id="{FF9E0954-2FE7-8B38-7031-B42EC5938B5A}"/>
              </a:ext>
            </a:extLst>
          </p:cNvPr>
          <p:cNvSpPr>
            <a:spLocks noGrp="1"/>
          </p:cNvSpPr>
          <p:nvPr>
            <p:ph type="sldNum" sz="quarter" idx="4"/>
          </p:nvPr>
        </p:nvSpPr>
        <p:spPr/>
        <p:txBody>
          <a:bodyPr/>
          <a:lstStyle/>
          <a:p>
            <a:fld id="{19783DCC-BFA2-483B-BF3B-4851F5A0DDCF}" type="slidenum">
              <a:rPr lang="en-US" smtClean="0"/>
              <a:pPr/>
              <a:t>31</a:t>
            </a:fld>
            <a:endParaRPr lang="en-US"/>
          </a:p>
        </p:txBody>
      </p:sp>
      <p:pic>
        <p:nvPicPr>
          <p:cNvPr id="5" name="Picture 4" descr="A computer on a desk&#10;&#10;Description automatically generated">
            <a:extLst>
              <a:ext uri="{FF2B5EF4-FFF2-40B4-BE49-F238E27FC236}">
                <a16:creationId xmlns:a16="http://schemas.microsoft.com/office/drawing/2014/main" id="{BFCDD241-D435-CA8D-00E4-696827752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402036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0E3E-1B89-16BF-1A0D-6B6AA0EB50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2C93C6-6E50-2D62-D4FA-A6897C7396C0}"/>
              </a:ext>
            </a:extLst>
          </p:cNvPr>
          <p:cNvSpPr txBox="1"/>
          <p:nvPr/>
        </p:nvSpPr>
        <p:spPr>
          <a:xfrm>
            <a:off x="5571460" y="2721114"/>
            <a:ext cx="5635255" cy="1323439"/>
          </a:xfrm>
          <a:prstGeom prst="rect">
            <a:avLst/>
          </a:prstGeom>
          <a:noFill/>
        </p:spPr>
        <p:txBody>
          <a:bodyPr wrap="square" rtlCol="0">
            <a:spAutoFit/>
          </a:bodyPr>
          <a:lstStyle/>
          <a:p>
            <a:pPr algn="ctr"/>
            <a:r>
              <a:rPr lang="en-US" sz="4000">
                <a:solidFill>
                  <a:schemeClr val="tx2"/>
                </a:solidFill>
              </a:rPr>
              <a:t> Reassessment and Annual Assessment</a:t>
            </a:r>
          </a:p>
        </p:txBody>
      </p:sp>
    </p:spTree>
    <p:custDataLst>
      <p:tags r:id="rId1"/>
    </p:custDataLst>
    <p:extLst>
      <p:ext uri="{BB962C8B-B14F-4D97-AF65-F5344CB8AC3E}">
        <p14:creationId xmlns:p14="http://schemas.microsoft.com/office/powerpoint/2010/main" val="122579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CBD4-690E-3DF9-E38B-071D82DCDA7C}"/>
              </a:ext>
            </a:extLst>
          </p:cNvPr>
          <p:cNvSpPr>
            <a:spLocks noGrp="1"/>
          </p:cNvSpPr>
          <p:nvPr>
            <p:ph type="title"/>
          </p:nvPr>
        </p:nvSpPr>
        <p:spPr/>
        <p:txBody>
          <a:bodyPr/>
          <a:lstStyle/>
          <a:p>
            <a:r>
              <a:rPr lang="en-US"/>
              <a:t>SUPRT Reassessment and Annual Due Detail</a:t>
            </a:r>
          </a:p>
        </p:txBody>
      </p:sp>
      <p:sp>
        <p:nvSpPr>
          <p:cNvPr id="4" name="Slide Number Placeholder 3">
            <a:extLst>
              <a:ext uri="{FF2B5EF4-FFF2-40B4-BE49-F238E27FC236}">
                <a16:creationId xmlns:a16="http://schemas.microsoft.com/office/drawing/2014/main" id="{4C27C614-DC49-85E6-FF5B-135A684A24B4}"/>
              </a:ext>
            </a:extLst>
          </p:cNvPr>
          <p:cNvSpPr>
            <a:spLocks noGrp="1"/>
          </p:cNvSpPr>
          <p:nvPr>
            <p:ph type="sldNum" sz="quarter" idx="4"/>
          </p:nvPr>
        </p:nvSpPr>
        <p:spPr/>
        <p:txBody>
          <a:bodyPr/>
          <a:lstStyle/>
          <a:p>
            <a:fld id="{19783DCC-BFA2-483B-BF3B-4851F5A0DDCF}" type="slidenum">
              <a:rPr lang="en-US" smtClean="0"/>
              <a:pPr/>
              <a:t>33</a:t>
            </a:fld>
            <a:endParaRPr lang="en-US"/>
          </a:p>
        </p:txBody>
      </p:sp>
      <p:sp>
        <p:nvSpPr>
          <p:cNvPr id="8" name="Rectangle: Rounded Corners 7">
            <a:extLst>
              <a:ext uri="{FF2B5EF4-FFF2-40B4-BE49-F238E27FC236}">
                <a16:creationId xmlns:a16="http://schemas.microsoft.com/office/drawing/2014/main" id="{80570D1B-1D52-BC4D-9B30-39FCE0C84DF6}"/>
              </a:ext>
            </a:extLst>
          </p:cNvPr>
          <p:cNvSpPr/>
          <p:nvPr/>
        </p:nvSpPr>
        <p:spPr>
          <a:xfrm>
            <a:off x="502005" y="3429000"/>
            <a:ext cx="2900101" cy="23128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Clients in red mean their reassessment or annual assessment window was missed. </a:t>
            </a:r>
          </a:p>
        </p:txBody>
      </p:sp>
      <p:pic>
        <p:nvPicPr>
          <p:cNvPr id="5" name="Picture 4">
            <a:extLst>
              <a:ext uri="{FF2B5EF4-FFF2-40B4-BE49-F238E27FC236}">
                <a16:creationId xmlns:a16="http://schemas.microsoft.com/office/drawing/2014/main" id="{C320CBE4-4813-5372-C7EC-1B7398C6A53F}"/>
              </a:ext>
            </a:extLst>
          </p:cNvPr>
          <p:cNvPicPr>
            <a:picLocks noChangeAspect="1"/>
          </p:cNvPicPr>
          <p:nvPr/>
        </p:nvPicPr>
        <p:blipFill>
          <a:blip r:embed="rId4"/>
          <a:stretch>
            <a:fillRect/>
          </a:stretch>
        </p:blipFill>
        <p:spPr>
          <a:xfrm>
            <a:off x="3541038" y="844931"/>
            <a:ext cx="8148957" cy="5908909"/>
          </a:xfrm>
          <a:prstGeom prst="rect">
            <a:avLst/>
          </a:prstGeom>
        </p:spPr>
      </p:pic>
      <p:sp>
        <p:nvSpPr>
          <p:cNvPr id="7" name="Rectangle: Rounded Corners 6">
            <a:extLst>
              <a:ext uri="{FF2B5EF4-FFF2-40B4-BE49-F238E27FC236}">
                <a16:creationId xmlns:a16="http://schemas.microsoft.com/office/drawing/2014/main" id="{22BDC759-A8C4-6BCF-1D6C-8DBCE6A85B34}"/>
              </a:ext>
            </a:extLst>
          </p:cNvPr>
          <p:cNvSpPr/>
          <p:nvPr/>
        </p:nvSpPr>
        <p:spPr>
          <a:xfrm>
            <a:off x="502005" y="969959"/>
            <a:ext cx="2900101" cy="21766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t>Clients in green are new and/or within window. </a:t>
            </a:r>
          </a:p>
        </p:txBody>
      </p:sp>
    </p:spTree>
    <p:custDataLst>
      <p:tags r:id="rId1"/>
    </p:custDataLst>
    <p:extLst>
      <p:ext uri="{BB962C8B-B14F-4D97-AF65-F5344CB8AC3E}">
        <p14:creationId xmlns:p14="http://schemas.microsoft.com/office/powerpoint/2010/main" val="4019477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7FEE-318D-E42A-AC87-53522B529389}"/>
              </a:ext>
            </a:extLst>
          </p:cNvPr>
          <p:cNvSpPr>
            <a:spLocks noGrp="1"/>
          </p:cNvSpPr>
          <p:nvPr>
            <p:ph type="title"/>
          </p:nvPr>
        </p:nvSpPr>
        <p:spPr/>
        <p:txBody>
          <a:bodyPr/>
          <a:lstStyle/>
          <a:p>
            <a:r>
              <a:rPr lang="en-US"/>
              <a:t>Reassessment</a:t>
            </a:r>
          </a:p>
        </p:txBody>
      </p:sp>
      <p:sp>
        <p:nvSpPr>
          <p:cNvPr id="3" name="Content Placeholder 2">
            <a:extLst>
              <a:ext uri="{FF2B5EF4-FFF2-40B4-BE49-F238E27FC236}">
                <a16:creationId xmlns:a16="http://schemas.microsoft.com/office/drawing/2014/main" id="{4FEAD321-4B91-5ED3-28D7-13242E47F00F}"/>
              </a:ext>
            </a:extLst>
          </p:cNvPr>
          <p:cNvSpPr>
            <a:spLocks noGrp="1"/>
          </p:cNvSpPr>
          <p:nvPr>
            <p:ph idx="1"/>
          </p:nvPr>
        </p:nvSpPr>
        <p:spPr>
          <a:xfrm>
            <a:off x="837122" y="1623716"/>
            <a:ext cx="10515600" cy="4351338"/>
          </a:xfrm>
        </p:spPr>
        <p:txBody>
          <a:bodyPr/>
          <a:lstStyle/>
          <a:p>
            <a:pPr marL="342900" indent="-342900"/>
            <a:r>
              <a:rPr lang="en-US" sz="2500">
                <a:latin typeface="+mn-lt"/>
              </a:rPr>
              <a:t>Due 6 months after baseline assessment </a:t>
            </a:r>
          </a:p>
          <a:p>
            <a:pPr marL="342900" indent="-342900"/>
            <a:r>
              <a:rPr lang="en-US" sz="2500">
                <a:latin typeface="+mn-lt"/>
              </a:rPr>
              <a:t>Completion window – 30 days before and after baseline anniversary</a:t>
            </a:r>
          </a:p>
          <a:p>
            <a:r>
              <a:rPr lang="en-US">
                <a:latin typeface="+mn-lt"/>
              </a:rPr>
              <a:t>SUPRT-A</a:t>
            </a:r>
          </a:p>
          <a:p>
            <a:pPr lvl="1">
              <a:buSzPct val="50000"/>
              <a:buFont typeface="Wingdings" panose="05000000000000000000" pitchFamily="2" charset="2"/>
              <a:buChar char="q"/>
            </a:pPr>
            <a:r>
              <a:rPr lang="en-US" sz="2200">
                <a:latin typeface="+mn-lt"/>
              </a:rPr>
              <a:t>Section E Services Received added</a:t>
            </a:r>
          </a:p>
          <a:p>
            <a:pPr lvl="1">
              <a:buSzPct val="50000"/>
              <a:buFont typeface="Wingdings" panose="05000000000000000000" pitchFamily="2" charset="2"/>
              <a:buChar char="q"/>
            </a:pPr>
            <a:r>
              <a:rPr lang="en-US" sz="2200">
                <a:latin typeface="+mn-lt"/>
              </a:rPr>
              <a:t>Section F Demographics removed</a:t>
            </a:r>
          </a:p>
          <a:p>
            <a:r>
              <a:rPr lang="en-US">
                <a:latin typeface="+mn-lt"/>
              </a:rPr>
              <a:t>SUPRT-C</a:t>
            </a:r>
          </a:p>
          <a:p>
            <a:pPr lvl="1">
              <a:buSzPct val="50000"/>
              <a:buFont typeface="Wingdings" panose="05000000000000000000" pitchFamily="2" charset="2"/>
              <a:buChar char="q"/>
            </a:pPr>
            <a:r>
              <a:rPr lang="en-US" sz="2200">
                <a:latin typeface="+mn-lt"/>
              </a:rPr>
              <a:t>Demographics removed</a:t>
            </a:r>
          </a:p>
        </p:txBody>
      </p:sp>
      <p:sp>
        <p:nvSpPr>
          <p:cNvPr id="4" name="Slide Number Placeholder 3">
            <a:extLst>
              <a:ext uri="{FF2B5EF4-FFF2-40B4-BE49-F238E27FC236}">
                <a16:creationId xmlns:a16="http://schemas.microsoft.com/office/drawing/2014/main" id="{2B0F50EF-70F5-2D96-F047-F5ACEF293B62}"/>
              </a:ext>
            </a:extLst>
          </p:cNvPr>
          <p:cNvSpPr>
            <a:spLocks noGrp="1"/>
          </p:cNvSpPr>
          <p:nvPr>
            <p:ph type="sldNum" sz="quarter" idx="4"/>
          </p:nvPr>
        </p:nvSpPr>
        <p:spPr/>
        <p:txBody>
          <a:bodyPr/>
          <a:lstStyle/>
          <a:p>
            <a:fld id="{19783DCC-BFA2-483B-BF3B-4851F5A0DDCF}" type="slidenum">
              <a:rPr lang="en-US" smtClean="0"/>
              <a:pPr/>
              <a:t>34</a:t>
            </a:fld>
            <a:endParaRPr lang="en-US"/>
          </a:p>
        </p:txBody>
      </p:sp>
    </p:spTree>
    <p:custDataLst>
      <p:tags r:id="rId1"/>
    </p:custDataLst>
    <p:extLst>
      <p:ext uri="{BB962C8B-B14F-4D97-AF65-F5344CB8AC3E}">
        <p14:creationId xmlns:p14="http://schemas.microsoft.com/office/powerpoint/2010/main" val="3975706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4C54A-2B9D-7F6C-53C5-4E6F5F2E8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08167-D263-14D0-22BB-51303089793B}"/>
              </a:ext>
            </a:extLst>
          </p:cNvPr>
          <p:cNvSpPr>
            <a:spLocks noGrp="1"/>
          </p:cNvSpPr>
          <p:nvPr>
            <p:ph type="title"/>
          </p:nvPr>
        </p:nvSpPr>
        <p:spPr/>
        <p:txBody>
          <a:bodyPr/>
          <a:lstStyle/>
          <a:p>
            <a:r>
              <a:rPr lang="en-US"/>
              <a:t>Annual Assessment</a:t>
            </a:r>
          </a:p>
        </p:txBody>
      </p:sp>
      <p:sp>
        <p:nvSpPr>
          <p:cNvPr id="3" name="Content Placeholder 2">
            <a:extLst>
              <a:ext uri="{FF2B5EF4-FFF2-40B4-BE49-F238E27FC236}">
                <a16:creationId xmlns:a16="http://schemas.microsoft.com/office/drawing/2014/main" id="{CC3DEDEC-E631-CB22-42B4-223FD91CCD27}"/>
              </a:ext>
            </a:extLst>
          </p:cNvPr>
          <p:cNvSpPr>
            <a:spLocks noGrp="1"/>
          </p:cNvSpPr>
          <p:nvPr>
            <p:ph idx="1"/>
          </p:nvPr>
        </p:nvSpPr>
        <p:spPr>
          <a:xfrm>
            <a:off x="837122" y="1623716"/>
            <a:ext cx="10515600" cy="4351338"/>
          </a:xfrm>
        </p:spPr>
        <p:txBody>
          <a:bodyPr/>
          <a:lstStyle/>
          <a:p>
            <a:pPr marL="342900" indent="-342900"/>
            <a:r>
              <a:rPr lang="en-US" sz="2500">
                <a:latin typeface="+mn-lt"/>
              </a:rPr>
              <a:t>Due 12 months after baseline assessment and every 12 months after</a:t>
            </a:r>
          </a:p>
          <a:p>
            <a:pPr marL="342900" indent="-342900"/>
            <a:r>
              <a:rPr lang="en-US" sz="2500">
                <a:latin typeface="+mn-lt"/>
              </a:rPr>
              <a:t>Completion window – 30 days before and after baseline anniversary</a:t>
            </a:r>
          </a:p>
          <a:p>
            <a:r>
              <a:rPr lang="en-US">
                <a:latin typeface="+mn-lt"/>
              </a:rPr>
              <a:t>SUPRT-A</a:t>
            </a:r>
          </a:p>
          <a:p>
            <a:pPr lvl="1">
              <a:buSzPct val="50000"/>
              <a:buFont typeface="Wingdings" panose="05000000000000000000" pitchFamily="2" charset="2"/>
              <a:buChar char="q"/>
            </a:pPr>
            <a:r>
              <a:rPr lang="en-US" sz="2200">
                <a:latin typeface="+mn-lt"/>
              </a:rPr>
              <a:t>Section E Services Rendered added</a:t>
            </a:r>
          </a:p>
          <a:p>
            <a:pPr lvl="1">
              <a:buSzPct val="50000"/>
              <a:buFont typeface="Wingdings" panose="05000000000000000000" pitchFamily="2" charset="2"/>
              <a:buChar char="q"/>
            </a:pPr>
            <a:r>
              <a:rPr lang="en-US" sz="2200">
                <a:latin typeface="+mn-lt"/>
              </a:rPr>
              <a:t>Section F Demographics removed</a:t>
            </a:r>
          </a:p>
          <a:p>
            <a:r>
              <a:rPr lang="en-US">
                <a:latin typeface="+mn-lt"/>
              </a:rPr>
              <a:t>SUPRT-C</a:t>
            </a:r>
          </a:p>
          <a:p>
            <a:pPr lvl="1">
              <a:buSzPct val="50000"/>
              <a:buFont typeface="Wingdings" panose="05000000000000000000" pitchFamily="2" charset="2"/>
              <a:buChar char="q"/>
            </a:pPr>
            <a:r>
              <a:rPr lang="en-US" sz="2200">
                <a:latin typeface="+mn-lt"/>
              </a:rPr>
              <a:t>Only for clients in adult category at Baseline</a:t>
            </a:r>
          </a:p>
          <a:p>
            <a:pPr lvl="1">
              <a:buSzPct val="50000"/>
              <a:buFont typeface="Wingdings" panose="05000000000000000000" pitchFamily="2" charset="2"/>
              <a:buChar char="q"/>
            </a:pPr>
            <a:r>
              <a:rPr lang="en-US" sz="2200">
                <a:latin typeface="+mn-lt"/>
              </a:rPr>
              <a:t>Only Record Management and Client Reported Core Outcomes</a:t>
            </a:r>
          </a:p>
        </p:txBody>
      </p:sp>
      <p:sp>
        <p:nvSpPr>
          <p:cNvPr id="4" name="Slide Number Placeholder 3">
            <a:extLst>
              <a:ext uri="{FF2B5EF4-FFF2-40B4-BE49-F238E27FC236}">
                <a16:creationId xmlns:a16="http://schemas.microsoft.com/office/drawing/2014/main" id="{E1B563BB-46E1-FD6E-27CA-158F18681B38}"/>
              </a:ext>
            </a:extLst>
          </p:cNvPr>
          <p:cNvSpPr>
            <a:spLocks noGrp="1"/>
          </p:cNvSpPr>
          <p:nvPr>
            <p:ph type="sldNum" sz="quarter" idx="4"/>
          </p:nvPr>
        </p:nvSpPr>
        <p:spPr/>
        <p:txBody>
          <a:bodyPr/>
          <a:lstStyle/>
          <a:p>
            <a:fld id="{19783DCC-BFA2-483B-BF3B-4851F5A0DDCF}" type="slidenum">
              <a:rPr lang="en-US" smtClean="0"/>
              <a:pPr/>
              <a:t>35</a:t>
            </a:fld>
            <a:endParaRPr lang="en-US"/>
          </a:p>
        </p:txBody>
      </p:sp>
    </p:spTree>
    <p:custDataLst>
      <p:tags r:id="rId1"/>
    </p:custDataLst>
    <p:extLst>
      <p:ext uri="{BB962C8B-B14F-4D97-AF65-F5344CB8AC3E}">
        <p14:creationId xmlns:p14="http://schemas.microsoft.com/office/powerpoint/2010/main" val="3312231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4323-C43E-2803-B7FB-A70DA0B303E5}"/>
              </a:ext>
            </a:extLst>
          </p:cNvPr>
          <p:cNvSpPr>
            <a:spLocks noGrp="1"/>
          </p:cNvSpPr>
          <p:nvPr>
            <p:ph type="title"/>
          </p:nvPr>
        </p:nvSpPr>
        <p:spPr/>
        <p:txBody>
          <a:bodyPr/>
          <a:lstStyle/>
          <a:p>
            <a:r>
              <a:rPr lang="en-US"/>
              <a:t>Services Rendered</a:t>
            </a:r>
          </a:p>
        </p:txBody>
      </p:sp>
      <p:sp>
        <p:nvSpPr>
          <p:cNvPr id="4" name="Slide Number Placeholder 3">
            <a:extLst>
              <a:ext uri="{FF2B5EF4-FFF2-40B4-BE49-F238E27FC236}">
                <a16:creationId xmlns:a16="http://schemas.microsoft.com/office/drawing/2014/main" id="{35B08C20-A47F-4BEE-09A4-3FAA8D092A04}"/>
              </a:ext>
            </a:extLst>
          </p:cNvPr>
          <p:cNvSpPr>
            <a:spLocks noGrp="1"/>
          </p:cNvSpPr>
          <p:nvPr>
            <p:ph type="sldNum" sz="quarter" idx="4"/>
          </p:nvPr>
        </p:nvSpPr>
        <p:spPr/>
        <p:txBody>
          <a:bodyPr/>
          <a:lstStyle/>
          <a:p>
            <a:fld id="{19783DCC-BFA2-483B-BF3B-4851F5A0DDCF}" type="slidenum">
              <a:rPr lang="en-US" smtClean="0"/>
              <a:pPr/>
              <a:t>36</a:t>
            </a:fld>
            <a:endParaRPr lang="en-US"/>
          </a:p>
        </p:txBody>
      </p:sp>
      <p:sp>
        <p:nvSpPr>
          <p:cNvPr id="7" name="Content Placeholder 2">
            <a:extLst>
              <a:ext uri="{FF2B5EF4-FFF2-40B4-BE49-F238E27FC236}">
                <a16:creationId xmlns:a16="http://schemas.microsoft.com/office/drawing/2014/main" id="{CEB80C90-4E95-CC4A-0744-BDF7D409F344}"/>
              </a:ext>
            </a:extLst>
          </p:cNvPr>
          <p:cNvSpPr>
            <a:spLocks noGrp="1"/>
          </p:cNvSpPr>
          <p:nvPr>
            <p:ph idx="1"/>
          </p:nvPr>
        </p:nvSpPr>
        <p:spPr>
          <a:xfrm>
            <a:off x="545163" y="2185170"/>
            <a:ext cx="3341506" cy="3277616"/>
          </a:xfrm>
        </p:spPr>
        <p:txBody>
          <a:bodyPr>
            <a:normAutofit/>
          </a:bodyPr>
          <a:lstStyle/>
          <a:p>
            <a:pPr>
              <a:spcAft>
                <a:spcPts val="1000"/>
              </a:spcAft>
            </a:pPr>
            <a:r>
              <a:rPr lang="en-US">
                <a:latin typeface="+mn-lt"/>
              </a:rPr>
              <a:t>4 service groups</a:t>
            </a:r>
          </a:p>
          <a:p>
            <a:pPr>
              <a:spcAft>
                <a:spcPts val="1000"/>
              </a:spcAft>
            </a:pPr>
            <a:r>
              <a:rPr lang="en-US">
                <a:latin typeface="+mn-lt"/>
              </a:rPr>
              <a:t>Yes in any group = Answer all follow-up</a:t>
            </a:r>
          </a:p>
          <a:p>
            <a:pPr>
              <a:spcAft>
                <a:spcPts val="1000"/>
              </a:spcAft>
            </a:pPr>
            <a:r>
              <a:rPr lang="en-US">
                <a:latin typeface="+mn-lt"/>
              </a:rPr>
              <a:t>Medication for substance use must be Yes to record medications in E2.</a:t>
            </a:r>
          </a:p>
        </p:txBody>
      </p:sp>
      <p:pic>
        <p:nvPicPr>
          <p:cNvPr id="9" name="Picture 8">
            <a:extLst>
              <a:ext uri="{FF2B5EF4-FFF2-40B4-BE49-F238E27FC236}">
                <a16:creationId xmlns:a16="http://schemas.microsoft.com/office/drawing/2014/main" id="{78D822E5-525A-1159-7001-AEDBADD60708}"/>
              </a:ext>
            </a:extLst>
          </p:cNvPr>
          <p:cNvPicPr>
            <a:picLocks noChangeAspect="1"/>
          </p:cNvPicPr>
          <p:nvPr/>
        </p:nvPicPr>
        <p:blipFill>
          <a:blip r:embed="rId4"/>
          <a:stretch>
            <a:fillRect/>
          </a:stretch>
        </p:blipFill>
        <p:spPr>
          <a:xfrm>
            <a:off x="4062666" y="1146466"/>
            <a:ext cx="7725159" cy="5355024"/>
          </a:xfrm>
          <a:prstGeom prst="rect">
            <a:avLst/>
          </a:prstGeom>
        </p:spPr>
      </p:pic>
    </p:spTree>
    <p:custDataLst>
      <p:tags r:id="rId1"/>
    </p:custDataLst>
    <p:extLst>
      <p:ext uri="{BB962C8B-B14F-4D97-AF65-F5344CB8AC3E}">
        <p14:creationId xmlns:p14="http://schemas.microsoft.com/office/powerpoint/2010/main" val="205082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E2AD-72D8-59CF-7A5D-B65548019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F90B9-F9FC-CE7F-663E-F98BF1AF69A2}"/>
              </a:ext>
            </a:extLst>
          </p:cNvPr>
          <p:cNvSpPr>
            <a:spLocks noGrp="1"/>
          </p:cNvSpPr>
          <p:nvPr>
            <p:ph type="title"/>
          </p:nvPr>
        </p:nvSpPr>
        <p:spPr/>
        <p:txBody>
          <a:bodyPr/>
          <a:lstStyle/>
          <a:p>
            <a:r>
              <a:rPr lang="en-US"/>
              <a:t>Demo</a:t>
            </a:r>
          </a:p>
        </p:txBody>
      </p:sp>
      <p:sp>
        <p:nvSpPr>
          <p:cNvPr id="3" name="Slide Number Placeholder 2">
            <a:extLst>
              <a:ext uri="{FF2B5EF4-FFF2-40B4-BE49-F238E27FC236}">
                <a16:creationId xmlns:a16="http://schemas.microsoft.com/office/drawing/2014/main" id="{DC243DB1-D32D-D6B4-5B4A-50BA6A8F9555}"/>
              </a:ext>
            </a:extLst>
          </p:cNvPr>
          <p:cNvSpPr>
            <a:spLocks noGrp="1"/>
          </p:cNvSpPr>
          <p:nvPr>
            <p:ph type="sldNum" sz="quarter" idx="4"/>
          </p:nvPr>
        </p:nvSpPr>
        <p:spPr/>
        <p:txBody>
          <a:bodyPr/>
          <a:lstStyle/>
          <a:p>
            <a:fld id="{19783DCC-BFA2-483B-BF3B-4851F5A0DDCF}" type="slidenum">
              <a:rPr lang="en-US" smtClean="0"/>
              <a:pPr/>
              <a:t>37</a:t>
            </a:fld>
            <a:endParaRPr lang="en-US"/>
          </a:p>
        </p:txBody>
      </p:sp>
      <p:pic>
        <p:nvPicPr>
          <p:cNvPr id="5" name="Picture 4" descr="A computer on a desk&#10;&#10;Description automatically generated">
            <a:extLst>
              <a:ext uri="{FF2B5EF4-FFF2-40B4-BE49-F238E27FC236}">
                <a16:creationId xmlns:a16="http://schemas.microsoft.com/office/drawing/2014/main" id="{BACC9DE9-1466-F25A-96EA-0E3E17016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4157504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0E3E-1B89-16BF-1A0D-6B6AA0EB50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2C93C6-6E50-2D62-D4FA-A6897C7396C0}"/>
              </a:ext>
            </a:extLst>
          </p:cNvPr>
          <p:cNvSpPr txBox="1"/>
          <p:nvPr/>
        </p:nvSpPr>
        <p:spPr>
          <a:xfrm>
            <a:off x="5571460" y="2721114"/>
            <a:ext cx="5635255" cy="707886"/>
          </a:xfrm>
          <a:prstGeom prst="rect">
            <a:avLst/>
          </a:prstGeom>
          <a:noFill/>
        </p:spPr>
        <p:txBody>
          <a:bodyPr wrap="square" rtlCol="0">
            <a:spAutoFit/>
          </a:bodyPr>
          <a:lstStyle/>
          <a:p>
            <a:pPr algn="ctr"/>
            <a:r>
              <a:rPr lang="en-US" sz="4000">
                <a:solidFill>
                  <a:schemeClr val="tx2"/>
                </a:solidFill>
              </a:rPr>
              <a:t>Closeout Assessment</a:t>
            </a:r>
          </a:p>
        </p:txBody>
      </p:sp>
    </p:spTree>
    <p:custDataLst>
      <p:tags r:id="rId1"/>
    </p:custDataLst>
    <p:extLst>
      <p:ext uri="{BB962C8B-B14F-4D97-AF65-F5344CB8AC3E}">
        <p14:creationId xmlns:p14="http://schemas.microsoft.com/office/powerpoint/2010/main" val="3839186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11640-1EC0-8FA4-E8AC-BD48C324E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C1952-DA0B-60DA-C9BC-7C9CC37E0309}"/>
              </a:ext>
            </a:extLst>
          </p:cNvPr>
          <p:cNvSpPr>
            <a:spLocks noGrp="1"/>
          </p:cNvSpPr>
          <p:nvPr>
            <p:ph type="title"/>
          </p:nvPr>
        </p:nvSpPr>
        <p:spPr/>
        <p:txBody>
          <a:bodyPr/>
          <a:lstStyle/>
          <a:p>
            <a:r>
              <a:rPr lang="en-US"/>
              <a:t>Closeout Assessment</a:t>
            </a:r>
          </a:p>
        </p:txBody>
      </p:sp>
      <p:sp>
        <p:nvSpPr>
          <p:cNvPr id="3" name="Content Placeholder 2">
            <a:extLst>
              <a:ext uri="{FF2B5EF4-FFF2-40B4-BE49-F238E27FC236}">
                <a16:creationId xmlns:a16="http://schemas.microsoft.com/office/drawing/2014/main" id="{32A78C03-E408-5023-B146-D0069505A475}"/>
              </a:ext>
            </a:extLst>
          </p:cNvPr>
          <p:cNvSpPr>
            <a:spLocks noGrp="1"/>
          </p:cNvSpPr>
          <p:nvPr>
            <p:ph idx="1"/>
          </p:nvPr>
        </p:nvSpPr>
        <p:spPr>
          <a:xfrm>
            <a:off x="837122" y="1623716"/>
            <a:ext cx="10515600" cy="4351338"/>
          </a:xfrm>
        </p:spPr>
        <p:txBody>
          <a:bodyPr>
            <a:normAutofit/>
          </a:bodyPr>
          <a:lstStyle/>
          <a:p>
            <a:pPr marL="342900" indent="-342900"/>
            <a:r>
              <a:rPr lang="en-US">
                <a:latin typeface="+mn-lt"/>
              </a:rPr>
              <a:t>No longer receiving services</a:t>
            </a:r>
          </a:p>
          <a:p>
            <a:pPr marL="342900" indent="-342900"/>
            <a:r>
              <a:rPr lang="en-US">
                <a:latin typeface="+mn-lt"/>
              </a:rPr>
              <a:t>Completed within 30 days after services discontinued</a:t>
            </a:r>
          </a:p>
          <a:p>
            <a:pPr marL="342900" indent="-342900"/>
            <a:r>
              <a:rPr lang="en-US">
                <a:latin typeface="+mn-lt"/>
              </a:rPr>
              <a:t>Reassessment and Annual no longer needed</a:t>
            </a:r>
          </a:p>
          <a:p>
            <a:r>
              <a:rPr lang="en-US">
                <a:latin typeface="+mn-lt"/>
              </a:rPr>
              <a:t>SUPRT-A</a:t>
            </a:r>
          </a:p>
          <a:p>
            <a:pPr lvl="1">
              <a:buSzPct val="50000"/>
              <a:buFont typeface="Wingdings" panose="05000000000000000000" pitchFamily="2" charset="2"/>
              <a:buChar char="q"/>
            </a:pPr>
            <a:r>
              <a:rPr lang="en-US" sz="2200">
                <a:latin typeface="+mn-lt"/>
              </a:rPr>
              <a:t>Section A – Record Management</a:t>
            </a:r>
          </a:p>
          <a:p>
            <a:pPr lvl="1">
              <a:buSzPct val="50000"/>
              <a:buFont typeface="Wingdings" panose="05000000000000000000" pitchFamily="2" charset="2"/>
              <a:buChar char="q"/>
            </a:pPr>
            <a:r>
              <a:rPr lang="en-US" sz="2200">
                <a:latin typeface="+mn-lt"/>
              </a:rPr>
              <a:t>Section E – Services Received</a:t>
            </a:r>
          </a:p>
          <a:p>
            <a:r>
              <a:rPr lang="en-US">
                <a:latin typeface="+mn-lt"/>
              </a:rPr>
              <a:t>SUPRT-C is not completed</a:t>
            </a:r>
          </a:p>
        </p:txBody>
      </p:sp>
      <p:sp>
        <p:nvSpPr>
          <p:cNvPr id="4" name="Slide Number Placeholder 3">
            <a:extLst>
              <a:ext uri="{FF2B5EF4-FFF2-40B4-BE49-F238E27FC236}">
                <a16:creationId xmlns:a16="http://schemas.microsoft.com/office/drawing/2014/main" id="{9126EF2A-4EEC-4AAD-6782-C60A4D12D5C4}"/>
              </a:ext>
            </a:extLst>
          </p:cNvPr>
          <p:cNvSpPr>
            <a:spLocks noGrp="1"/>
          </p:cNvSpPr>
          <p:nvPr>
            <p:ph type="sldNum" sz="quarter" idx="4"/>
          </p:nvPr>
        </p:nvSpPr>
        <p:spPr/>
        <p:txBody>
          <a:bodyPr/>
          <a:lstStyle/>
          <a:p>
            <a:fld id="{19783DCC-BFA2-483B-BF3B-4851F5A0DDCF}" type="slidenum">
              <a:rPr lang="en-US" smtClean="0"/>
              <a:pPr/>
              <a:t>39</a:t>
            </a:fld>
            <a:endParaRPr lang="en-US"/>
          </a:p>
        </p:txBody>
      </p:sp>
    </p:spTree>
    <p:custDataLst>
      <p:tags r:id="rId1"/>
    </p:custDataLst>
    <p:extLst>
      <p:ext uri="{BB962C8B-B14F-4D97-AF65-F5344CB8AC3E}">
        <p14:creationId xmlns:p14="http://schemas.microsoft.com/office/powerpoint/2010/main" val="429402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6332A-77B6-1107-B60D-3CE9016353A1}"/>
              </a:ext>
            </a:extLst>
          </p:cNvPr>
          <p:cNvSpPr txBox="1"/>
          <p:nvPr/>
        </p:nvSpPr>
        <p:spPr>
          <a:xfrm>
            <a:off x="5571460" y="2721114"/>
            <a:ext cx="5635255" cy="707886"/>
          </a:xfrm>
          <a:prstGeom prst="rect">
            <a:avLst/>
          </a:prstGeom>
          <a:noFill/>
        </p:spPr>
        <p:txBody>
          <a:bodyPr wrap="square" rtlCol="0">
            <a:spAutoFit/>
          </a:bodyPr>
          <a:lstStyle/>
          <a:p>
            <a:pPr algn="ctr"/>
            <a:r>
              <a:rPr lang="en-US" sz="4000">
                <a:solidFill>
                  <a:schemeClr val="tx2"/>
                </a:solidFill>
              </a:rPr>
              <a:t>SUPRT Assessments</a:t>
            </a:r>
          </a:p>
        </p:txBody>
      </p:sp>
    </p:spTree>
    <p:custDataLst>
      <p:tags r:id="rId1"/>
    </p:custDataLst>
    <p:extLst>
      <p:ext uri="{BB962C8B-B14F-4D97-AF65-F5344CB8AC3E}">
        <p14:creationId xmlns:p14="http://schemas.microsoft.com/office/powerpoint/2010/main" val="3964646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29E5-22EB-E6EE-41CB-F3A8AEFA1646}"/>
              </a:ext>
            </a:extLst>
          </p:cNvPr>
          <p:cNvSpPr>
            <a:spLocks noGrp="1"/>
          </p:cNvSpPr>
          <p:nvPr>
            <p:ph type="title"/>
          </p:nvPr>
        </p:nvSpPr>
        <p:spPr/>
        <p:txBody>
          <a:bodyPr/>
          <a:lstStyle/>
          <a:p>
            <a:r>
              <a:rPr lang="en-US"/>
              <a:t>Discharge – Close Program Enrollment</a:t>
            </a:r>
          </a:p>
        </p:txBody>
      </p:sp>
      <p:sp>
        <p:nvSpPr>
          <p:cNvPr id="3" name="Content Placeholder 2">
            <a:extLst>
              <a:ext uri="{FF2B5EF4-FFF2-40B4-BE49-F238E27FC236}">
                <a16:creationId xmlns:a16="http://schemas.microsoft.com/office/drawing/2014/main" id="{6F198BDC-0ADD-CEE1-5970-A785022B2DC9}"/>
              </a:ext>
            </a:extLst>
          </p:cNvPr>
          <p:cNvSpPr>
            <a:spLocks noGrp="1"/>
          </p:cNvSpPr>
          <p:nvPr>
            <p:ph idx="1"/>
          </p:nvPr>
        </p:nvSpPr>
        <p:spPr>
          <a:xfrm>
            <a:off x="838200" y="1672684"/>
            <a:ext cx="3298901" cy="3816998"/>
          </a:xfrm>
        </p:spPr>
        <p:txBody>
          <a:bodyPr>
            <a:normAutofit/>
          </a:bodyPr>
          <a:lstStyle/>
          <a:p>
            <a:pPr>
              <a:spcAft>
                <a:spcPts val="1000"/>
              </a:spcAft>
            </a:pPr>
            <a:r>
              <a:rPr lang="en-US">
                <a:latin typeface="+mn-lt"/>
              </a:rPr>
              <a:t>Set End Date</a:t>
            </a:r>
          </a:p>
          <a:p>
            <a:pPr>
              <a:spcAft>
                <a:spcPts val="1000"/>
              </a:spcAft>
            </a:pPr>
            <a:r>
              <a:rPr lang="en-US">
                <a:latin typeface="+mn-lt"/>
              </a:rPr>
              <a:t>Provide Termination Reason</a:t>
            </a:r>
          </a:p>
          <a:p>
            <a:endParaRPr lang="en-US">
              <a:latin typeface="+mn-lt"/>
            </a:endParaRPr>
          </a:p>
        </p:txBody>
      </p:sp>
      <p:sp>
        <p:nvSpPr>
          <p:cNvPr id="4" name="Slide Number Placeholder 3">
            <a:extLst>
              <a:ext uri="{FF2B5EF4-FFF2-40B4-BE49-F238E27FC236}">
                <a16:creationId xmlns:a16="http://schemas.microsoft.com/office/drawing/2014/main" id="{328AB335-1D1C-C6F3-3D68-0923E7D7815C}"/>
              </a:ext>
            </a:extLst>
          </p:cNvPr>
          <p:cNvSpPr>
            <a:spLocks noGrp="1"/>
          </p:cNvSpPr>
          <p:nvPr>
            <p:ph type="sldNum" sz="quarter" idx="4"/>
          </p:nvPr>
        </p:nvSpPr>
        <p:spPr/>
        <p:txBody>
          <a:bodyPr/>
          <a:lstStyle/>
          <a:p>
            <a:fld id="{19783DCC-BFA2-483B-BF3B-4851F5A0DDCF}" type="slidenum">
              <a:rPr lang="en-US" smtClean="0"/>
              <a:pPr/>
              <a:t>40</a:t>
            </a:fld>
            <a:endParaRPr lang="en-US"/>
          </a:p>
        </p:txBody>
      </p:sp>
      <p:pic>
        <p:nvPicPr>
          <p:cNvPr id="6" name="Picture 5">
            <a:extLst>
              <a:ext uri="{FF2B5EF4-FFF2-40B4-BE49-F238E27FC236}">
                <a16:creationId xmlns:a16="http://schemas.microsoft.com/office/drawing/2014/main" id="{C7C11A90-3C96-0F36-87ED-D05113162D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73063" y="1368319"/>
            <a:ext cx="6794849" cy="4121362"/>
          </a:xfrm>
          <a:prstGeom prst="rect">
            <a:avLst/>
          </a:prstGeom>
        </p:spPr>
      </p:pic>
    </p:spTree>
    <p:custDataLst>
      <p:tags r:id="rId1"/>
    </p:custDataLst>
    <p:extLst>
      <p:ext uri="{BB962C8B-B14F-4D97-AF65-F5344CB8AC3E}">
        <p14:creationId xmlns:p14="http://schemas.microsoft.com/office/powerpoint/2010/main" val="465236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EC0E4-5734-EC9A-7239-A96677D83CD9}"/>
              </a:ext>
            </a:extLst>
          </p:cNvPr>
          <p:cNvPicPr>
            <a:picLocks noChangeAspect="1"/>
          </p:cNvPicPr>
          <p:nvPr/>
        </p:nvPicPr>
        <p:blipFill>
          <a:blip r:embed="rId4"/>
          <a:stretch>
            <a:fillRect/>
          </a:stretch>
        </p:blipFill>
        <p:spPr>
          <a:xfrm>
            <a:off x="4645783" y="802888"/>
            <a:ext cx="7255793" cy="6055112"/>
          </a:xfrm>
          <a:prstGeom prst="rect">
            <a:avLst/>
          </a:prstGeom>
        </p:spPr>
      </p:pic>
      <p:sp>
        <p:nvSpPr>
          <p:cNvPr id="2" name="Title 1">
            <a:extLst>
              <a:ext uri="{FF2B5EF4-FFF2-40B4-BE49-F238E27FC236}">
                <a16:creationId xmlns:a16="http://schemas.microsoft.com/office/drawing/2014/main" id="{541DE57C-2859-233E-DF65-88D1A8BEF25C}"/>
              </a:ext>
            </a:extLst>
          </p:cNvPr>
          <p:cNvSpPr>
            <a:spLocks noGrp="1"/>
          </p:cNvSpPr>
          <p:nvPr>
            <p:ph type="title"/>
          </p:nvPr>
        </p:nvSpPr>
        <p:spPr/>
        <p:txBody>
          <a:bodyPr/>
          <a:lstStyle/>
          <a:p>
            <a:r>
              <a:rPr lang="en-US"/>
              <a:t>Discharge – Close Intake</a:t>
            </a:r>
          </a:p>
        </p:txBody>
      </p:sp>
      <p:sp>
        <p:nvSpPr>
          <p:cNvPr id="3" name="Content Placeholder 2">
            <a:extLst>
              <a:ext uri="{FF2B5EF4-FFF2-40B4-BE49-F238E27FC236}">
                <a16:creationId xmlns:a16="http://schemas.microsoft.com/office/drawing/2014/main" id="{F2F7724A-6261-625F-E442-630B15FE5F9A}"/>
              </a:ext>
            </a:extLst>
          </p:cNvPr>
          <p:cNvSpPr>
            <a:spLocks noGrp="1"/>
          </p:cNvSpPr>
          <p:nvPr>
            <p:ph idx="1"/>
          </p:nvPr>
        </p:nvSpPr>
        <p:spPr>
          <a:xfrm>
            <a:off x="838200" y="3237842"/>
            <a:ext cx="3517159" cy="1185204"/>
          </a:xfrm>
        </p:spPr>
        <p:txBody>
          <a:bodyPr/>
          <a:lstStyle/>
          <a:p>
            <a:r>
              <a:rPr lang="en-US">
                <a:latin typeface="+mn-lt"/>
              </a:rPr>
              <a:t>Set Date Closed</a:t>
            </a:r>
          </a:p>
          <a:p>
            <a:r>
              <a:rPr lang="en-US">
                <a:latin typeface="+mn-lt"/>
              </a:rPr>
              <a:t>Save &amp; Close the Case</a:t>
            </a:r>
          </a:p>
        </p:txBody>
      </p:sp>
      <p:sp>
        <p:nvSpPr>
          <p:cNvPr id="4" name="Slide Number Placeholder 3">
            <a:extLst>
              <a:ext uri="{FF2B5EF4-FFF2-40B4-BE49-F238E27FC236}">
                <a16:creationId xmlns:a16="http://schemas.microsoft.com/office/drawing/2014/main" id="{0BBFB08A-35B0-C9D3-6E22-7E1E86EAF855}"/>
              </a:ext>
            </a:extLst>
          </p:cNvPr>
          <p:cNvSpPr>
            <a:spLocks noGrp="1"/>
          </p:cNvSpPr>
          <p:nvPr>
            <p:ph type="sldNum" sz="quarter" idx="4"/>
          </p:nvPr>
        </p:nvSpPr>
        <p:spPr/>
        <p:txBody>
          <a:bodyPr/>
          <a:lstStyle/>
          <a:p>
            <a:fld id="{19783DCC-BFA2-483B-BF3B-4851F5A0DDCF}" type="slidenum">
              <a:rPr lang="en-US" smtClean="0"/>
              <a:pPr/>
              <a:t>41</a:t>
            </a:fld>
            <a:endParaRPr lang="en-US"/>
          </a:p>
        </p:txBody>
      </p:sp>
    </p:spTree>
    <p:custDataLst>
      <p:tags r:id="rId1"/>
    </p:custDataLst>
    <p:extLst>
      <p:ext uri="{BB962C8B-B14F-4D97-AF65-F5344CB8AC3E}">
        <p14:creationId xmlns:p14="http://schemas.microsoft.com/office/powerpoint/2010/main" val="4188397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E2AD-72D8-59CF-7A5D-B655480195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F90B9-F9FC-CE7F-663E-F98BF1AF69A2}"/>
              </a:ext>
            </a:extLst>
          </p:cNvPr>
          <p:cNvSpPr>
            <a:spLocks noGrp="1"/>
          </p:cNvSpPr>
          <p:nvPr>
            <p:ph type="title"/>
          </p:nvPr>
        </p:nvSpPr>
        <p:spPr/>
        <p:txBody>
          <a:bodyPr/>
          <a:lstStyle/>
          <a:p>
            <a:r>
              <a:rPr lang="en-US"/>
              <a:t>Demo</a:t>
            </a:r>
          </a:p>
        </p:txBody>
      </p:sp>
      <p:sp>
        <p:nvSpPr>
          <p:cNvPr id="3" name="Slide Number Placeholder 2">
            <a:extLst>
              <a:ext uri="{FF2B5EF4-FFF2-40B4-BE49-F238E27FC236}">
                <a16:creationId xmlns:a16="http://schemas.microsoft.com/office/drawing/2014/main" id="{DC243DB1-D32D-D6B4-5B4A-50BA6A8F9555}"/>
              </a:ext>
            </a:extLst>
          </p:cNvPr>
          <p:cNvSpPr>
            <a:spLocks noGrp="1"/>
          </p:cNvSpPr>
          <p:nvPr>
            <p:ph type="sldNum" sz="quarter" idx="4"/>
          </p:nvPr>
        </p:nvSpPr>
        <p:spPr/>
        <p:txBody>
          <a:bodyPr/>
          <a:lstStyle/>
          <a:p>
            <a:fld id="{19783DCC-BFA2-483B-BF3B-4851F5A0DDCF}" type="slidenum">
              <a:rPr lang="en-US" smtClean="0"/>
              <a:pPr/>
              <a:t>42</a:t>
            </a:fld>
            <a:endParaRPr lang="en-US"/>
          </a:p>
        </p:txBody>
      </p:sp>
      <p:pic>
        <p:nvPicPr>
          <p:cNvPr id="5" name="Picture 4" descr="A computer on a desk&#10;&#10;Description automatically generated">
            <a:extLst>
              <a:ext uri="{FF2B5EF4-FFF2-40B4-BE49-F238E27FC236}">
                <a16:creationId xmlns:a16="http://schemas.microsoft.com/office/drawing/2014/main" id="{BACC9DE9-1466-F25A-96EA-0E3E17016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584233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5152C-56CA-B233-BA53-50C7F03DC8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5902084-1B81-79A1-B5BF-233D1E4C62D6}"/>
              </a:ext>
            </a:extLst>
          </p:cNvPr>
          <p:cNvSpPr txBox="1"/>
          <p:nvPr/>
        </p:nvSpPr>
        <p:spPr>
          <a:xfrm>
            <a:off x="5571460" y="2721114"/>
            <a:ext cx="5635255" cy="707886"/>
          </a:xfrm>
          <a:prstGeom prst="rect">
            <a:avLst/>
          </a:prstGeom>
          <a:noFill/>
        </p:spPr>
        <p:txBody>
          <a:bodyPr wrap="square" rtlCol="0">
            <a:spAutoFit/>
          </a:bodyPr>
          <a:lstStyle/>
          <a:p>
            <a:pPr algn="ctr"/>
            <a:r>
              <a:rPr lang="en-US" sz="4000">
                <a:solidFill>
                  <a:schemeClr val="tx2"/>
                </a:solidFill>
              </a:rPr>
              <a:t>GPRA to SUPRT Transition</a:t>
            </a:r>
          </a:p>
        </p:txBody>
      </p:sp>
    </p:spTree>
    <p:custDataLst>
      <p:tags r:id="rId1"/>
    </p:custDataLst>
    <p:extLst>
      <p:ext uri="{BB962C8B-B14F-4D97-AF65-F5344CB8AC3E}">
        <p14:creationId xmlns:p14="http://schemas.microsoft.com/office/powerpoint/2010/main" val="1255599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F9D5A-8788-1A0A-FA2C-9C406BB4E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C1ACE-41BA-6751-C155-0F0094E7A015}"/>
              </a:ext>
            </a:extLst>
          </p:cNvPr>
          <p:cNvSpPr>
            <a:spLocks noGrp="1"/>
          </p:cNvSpPr>
          <p:nvPr>
            <p:ph type="title"/>
          </p:nvPr>
        </p:nvSpPr>
        <p:spPr/>
        <p:txBody>
          <a:bodyPr/>
          <a:lstStyle/>
          <a:p>
            <a:r>
              <a:rPr lang="en-US"/>
              <a:t>GPRA to SUPRT Transition</a:t>
            </a:r>
          </a:p>
        </p:txBody>
      </p:sp>
      <p:sp>
        <p:nvSpPr>
          <p:cNvPr id="3" name="Content Placeholder 2">
            <a:extLst>
              <a:ext uri="{FF2B5EF4-FFF2-40B4-BE49-F238E27FC236}">
                <a16:creationId xmlns:a16="http://schemas.microsoft.com/office/drawing/2014/main" id="{19021BD0-BE11-EA93-7070-547AAF0C3113}"/>
              </a:ext>
            </a:extLst>
          </p:cNvPr>
          <p:cNvSpPr>
            <a:spLocks noGrp="1"/>
          </p:cNvSpPr>
          <p:nvPr>
            <p:ph idx="1"/>
          </p:nvPr>
        </p:nvSpPr>
        <p:spPr>
          <a:xfrm>
            <a:off x="837122" y="1623716"/>
            <a:ext cx="10515600" cy="4351338"/>
          </a:xfrm>
        </p:spPr>
        <p:txBody>
          <a:bodyPr>
            <a:normAutofit/>
          </a:bodyPr>
          <a:lstStyle/>
          <a:p>
            <a:pPr marL="342900" indent="-342900"/>
            <a:r>
              <a:rPr lang="en-US" sz="2600">
                <a:latin typeface="+mn-lt"/>
              </a:rPr>
              <a:t>SUPRT Baseline is not completed if GPRA Intake completed</a:t>
            </a:r>
          </a:p>
          <a:p>
            <a:pPr lvl="1">
              <a:buSzPct val="50000"/>
              <a:buFont typeface="Wingdings" panose="05000000000000000000" pitchFamily="2" charset="2"/>
              <a:buChar char="q"/>
            </a:pPr>
            <a:r>
              <a:rPr lang="en-US" sz="2200">
                <a:latin typeface="+mn-lt"/>
              </a:rPr>
              <a:t>Unless new episode of care opened for client</a:t>
            </a:r>
          </a:p>
          <a:p>
            <a:pPr marL="342900" indent="-342900"/>
            <a:r>
              <a:rPr lang="en-US" sz="2600">
                <a:latin typeface="+mn-lt"/>
              </a:rPr>
              <a:t>SUPRT-C still voluntary for client</a:t>
            </a:r>
          </a:p>
          <a:p>
            <a:pPr marL="342900" indent="-342900"/>
            <a:r>
              <a:rPr lang="en-US" sz="2600">
                <a:latin typeface="+mn-lt"/>
              </a:rPr>
              <a:t>Reassessment and Annual due based on GPRA Intake completion date</a:t>
            </a:r>
          </a:p>
          <a:p>
            <a:pPr marL="342900" indent="-342900"/>
            <a:r>
              <a:rPr lang="en-US" sz="2600">
                <a:latin typeface="+mn-lt"/>
              </a:rPr>
              <a:t>Closeout Assessment completed when services end</a:t>
            </a:r>
          </a:p>
        </p:txBody>
      </p:sp>
      <p:sp>
        <p:nvSpPr>
          <p:cNvPr id="4" name="Slide Number Placeholder 3">
            <a:extLst>
              <a:ext uri="{FF2B5EF4-FFF2-40B4-BE49-F238E27FC236}">
                <a16:creationId xmlns:a16="http://schemas.microsoft.com/office/drawing/2014/main" id="{7984E0B5-2395-3121-7C33-7B058EE9D4F7}"/>
              </a:ext>
            </a:extLst>
          </p:cNvPr>
          <p:cNvSpPr>
            <a:spLocks noGrp="1"/>
          </p:cNvSpPr>
          <p:nvPr>
            <p:ph type="sldNum" sz="quarter" idx="4"/>
          </p:nvPr>
        </p:nvSpPr>
        <p:spPr/>
        <p:txBody>
          <a:bodyPr/>
          <a:lstStyle/>
          <a:p>
            <a:fld id="{19783DCC-BFA2-483B-BF3B-4851F5A0DDCF}" type="slidenum">
              <a:rPr lang="en-US" smtClean="0"/>
              <a:pPr/>
              <a:t>44</a:t>
            </a:fld>
            <a:endParaRPr lang="en-US"/>
          </a:p>
        </p:txBody>
      </p:sp>
    </p:spTree>
    <p:custDataLst>
      <p:tags r:id="rId1"/>
    </p:custDataLst>
    <p:extLst>
      <p:ext uri="{BB962C8B-B14F-4D97-AF65-F5344CB8AC3E}">
        <p14:creationId xmlns:p14="http://schemas.microsoft.com/office/powerpoint/2010/main" val="268873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4398-619D-9298-4116-5E2234984126}"/>
              </a:ext>
            </a:extLst>
          </p:cNvPr>
          <p:cNvSpPr>
            <a:spLocks noGrp="1"/>
          </p:cNvSpPr>
          <p:nvPr>
            <p:ph type="title"/>
          </p:nvPr>
        </p:nvSpPr>
        <p:spPr/>
        <p:txBody>
          <a:bodyPr/>
          <a:lstStyle/>
          <a:p>
            <a:r>
              <a:rPr lang="en-US"/>
              <a:t>Expired GPRAs</a:t>
            </a:r>
          </a:p>
        </p:txBody>
      </p:sp>
      <p:sp>
        <p:nvSpPr>
          <p:cNvPr id="3" name="Slide Number Placeholder 2">
            <a:extLst>
              <a:ext uri="{FF2B5EF4-FFF2-40B4-BE49-F238E27FC236}">
                <a16:creationId xmlns:a16="http://schemas.microsoft.com/office/drawing/2014/main" id="{577FC71E-2464-8143-3247-F7FB04D1BC51}"/>
              </a:ext>
            </a:extLst>
          </p:cNvPr>
          <p:cNvSpPr>
            <a:spLocks noGrp="1"/>
          </p:cNvSpPr>
          <p:nvPr>
            <p:ph type="sldNum" sz="quarter" idx="4"/>
          </p:nvPr>
        </p:nvSpPr>
        <p:spPr/>
        <p:txBody>
          <a:bodyPr/>
          <a:lstStyle/>
          <a:p>
            <a:fld id="{19783DCC-BFA2-483B-BF3B-4851F5A0DDCF}" type="slidenum">
              <a:rPr lang="en-US" smtClean="0"/>
              <a:pPr/>
              <a:t>45</a:t>
            </a:fld>
            <a:endParaRPr lang="en-US"/>
          </a:p>
        </p:txBody>
      </p:sp>
      <p:pic>
        <p:nvPicPr>
          <p:cNvPr id="5" name="Picture 4">
            <a:extLst>
              <a:ext uri="{FF2B5EF4-FFF2-40B4-BE49-F238E27FC236}">
                <a16:creationId xmlns:a16="http://schemas.microsoft.com/office/drawing/2014/main" id="{3DB79E37-B6D0-F051-D713-4F9E642F8714}"/>
              </a:ext>
            </a:extLst>
          </p:cNvPr>
          <p:cNvPicPr>
            <a:picLocks noChangeAspect="1"/>
          </p:cNvPicPr>
          <p:nvPr/>
        </p:nvPicPr>
        <p:blipFill>
          <a:blip r:embed="rId4"/>
          <a:stretch>
            <a:fillRect/>
          </a:stretch>
        </p:blipFill>
        <p:spPr>
          <a:xfrm>
            <a:off x="2886105" y="1523552"/>
            <a:ext cx="9077717" cy="3810896"/>
          </a:xfrm>
          <a:prstGeom prst="rect">
            <a:avLst/>
          </a:prstGeom>
        </p:spPr>
      </p:pic>
      <p:pic>
        <p:nvPicPr>
          <p:cNvPr id="7" name="Picture 6">
            <a:extLst>
              <a:ext uri="{FF2B5EF4-FFF2-40B4-BE49-F238E27FC236}">
                <a16:creationId xmlns:a16="http://schemas.microsoft.com/office/drawing/2014/main" id="{7FE5C227-4961-C0D0-80C0-38FEA0370432}"/>
              </a:ext>
            </a:extLst>
          </p:cNvPr>
          <p:cNvPicPr>
            <a:picLocks noChangeAspect="1"/>
          </p:cNvPicPr>
          <p:nvPr/>
        </p:nvPicPr>
        <p:blipFill>
          <a:blip r:embed="rId5"/>
          <a:stretch>
            <a:fillRect/>
          </a:stretch>
        </p:blipFill>
        <p:spPr>
          <a:xfrm>
            <a:off x="518433" y="1137621"/>
            <a:ext cx="2292468" cy="4597636"/>
          </a:xfrm>
          <a:prstGeom prst="rect">
            <a:avLst/>
          </a:prstGeom>
        </p:spPr>
      </p:pic>
    </p:spTree>
    <p:custDataLst>
      <p:tags r:id="rId1"/>
    </p:custDataLst>
    <p:extLst>
      <p:ext uri="{BB962C8B-B14F-4D97-AF65-F5344CB8AC3E}">
        <p14:creationId xmlns:p14="http://schemas.microsoft.com/office/powerpoint/2010/main" val="2840194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question mark&#10;&#10;Description automatically generated">
            <a:extLst>
              <a:ext uri="{FF2B5EF4-FFF2-40B4-BE49-F238E27FC236}">
                <a16:creationId xmlns:a16="http://schemas.microsoft.com/office/drawing/2014/main" id="{3A6A10EB-EEFD-EDFE-AC83-C03E7367D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9AAA31-A761-DCCF-F801-13583F84962F}"/>
              </a:ext>
            </a:extLst>
          </p:cNvPr>
          <p:cNvSpPr>
            <a:spLocks noGrp="1"/>
          </p:cNvSpPr>
          <p:nvPr>
            <p:ph type="title"/>
          </p:nvPr>
        </p:nvSpPr>
        <p:spPr>
          <a:xfrm>
            <a:off x="804668" y="2008094"/>
            <a:ext cx="4654838" cy="1420906"/>
          </a:xfrm>
        </p:spPr>
        <p:txBody>
          <a:bodyPr>
            <a:normAutofit/>
          </a:bodyPr>
          <a:lstStyle/>
          <a:p>
            <a:r>
              <a:rPr lang="en-US" sz="6000">
                <a:latin typeface="+mn-lt"/>
              </a:rPr>
              <a:t>Questions?</a:t>
            </a:r>
          </a:p>
        </p:txBody>
      </p:sp>
      <p:sp>
        <p:nvSpPr>
          <p:cNvPr id="4" name="Slide Number Placeholder 3">
            <a:extLst>
              <a:ext uri="{FF2B5EF4-FFF2-40B4-BE49-F238E27FC236}">
                <a16:creationId xmlns:a16="http://schemas.microsoft.com/office/drawing/2014/main" id="{615F8461-770A-CF04-F4FA-44D2CA6660BB}"/>
              </a:ext>
            </a:extLst>
          </p:cNvPr>
          <p:cNvSpPr>
            <a:spLocks noGrp="1"/>
          </p:cNvSpPr>
          <p:nvPr>
            <p:ph type="sldNum" sz="quarter" idx="4"/>
          </p:nvPr>
        </p:nvSpPr>
        <p:spPr/>
        <p:txBody>
          <a:bodyPr/>
          <a:lstStyle/>
          <a:p>
            <a:fld id="{19783DCC-BFA2-483B-BF3B-4851F5A0DDCF}" type="slidenum">
              <a:rPr lang="en-US" smtClean="0"/>
              <a:pPr/>
              <a:t>46</a:t>
            </a:fld>
            <a:endParaRPr lang="en-US"/>
          </a:p>
        </p:txBody>
      </p:sp>
    </p:spTree>
    <p:custDataLst>
      <p:tags r:id="rId1"/>
    </p:custDataLst>
    <p:extLst>
      <p:ext uri="{BB962C8B-B14F-4D97-AF65-F5344CB8AC3E}">
        <p14:creationId xmlns:p14="http://schemas.microsoft.com/office/powerpoint/2010/main" val="2131821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test&#10;&#10;Description automatically generated">
            <a:extLst>
              <a:ext uri="{FF2B5EF4-FFF2-40B4-BE49-F238E27FC236}">
                <a16:creationId xmlns:a16="http://schemas.microsoft.com/office/drawing/2014/main" id="{8BCC47CE-1F32-B988-304C-F081534B36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FFA3B6D-4164-EDBE-68DC-B0E95D6FA3B1}"/>
              </a:ext>
            </a:extLst>
          </p:cNvPr>
          <p:cNvSpPr>
            <a:spLocks noGrp="1"/>
          </p:cNvSpPr>
          <p:nvPr>
            <p:ph type="title"/>
          </p:nvPr>
        </p:nvSpPr>
        <p:spPr/>
        <p:txBody>
          <a:bodyPr/>
          <a:lstStyle/>
          <a:p>
            <a:r>
              <a:rPr lang="en-US"/>
              <a:t>Survey</a:t>
            </a:r>
          </a:p>
        </p:txBody>
      </p:sp>
      <p:sp>
        <p:nvSpPr>
          <p:cNvPr id="5" name="Content Placeholder 4">
            <a:extLst>
              <a:ext uri="{FF2B5EF4-FFF2-40B4-BE49-F238E27FC236}">
                <a16:creationId xmlns:a16="http://schemas.microsoft.com/office/drawing/2014/main" id="{C9A45C6B-A232-0F37-5582-31778A0C4DCF}"/>
              </a:ext>
            </a:extLst>
          </p:cNvPr>
          <p:cNvSpPr>
            <a:spLocks noGrp="1"/>
          </p:cNvSpPr>
          <p:nvPr>
            <p:ph idx="1"/>
          </p:nvPr>
        </p:nvSpPr>
        <p:spPr/>
        <p:txBody>
          <a:bodyPr/>
          <a:lstStyle/>
          <a:p>
            <a:pPr marL="0" indent="0" algn="ctr">
              <a:buNone/>
            </a:pPr>
            <a:r>
              <a:rPr lang="en-US">
                <a:latin typeface="+mn-lt"/>
              </a:rPr>
              <a:t>Please take a moment to access the link below and complete the short survey. </a:t>
            </a:r>
          </a:p>
          <a:p>
            <a:pPr marL="0" indent="0" algn="ctr">
              <a:buNone/>
            </a:pPr>
            <a:endParaRPr lang="en-US">
              <a:latin typeface="+mn-lt"/>
            </a:endParaRPr>
          </a:p>
          <a:p>
            <a:pPr marL="0" indent="0" algn="ctr">
              <a:buNone/>
            </a:pPr>
            <a:r>
              <a:rPr lang="en-US">
                <a:hlinkClick r:id="rId5"/>
              </a:rPr>
              <a:t>https://www.surveyhero.com/c/SOR4Prov</a:t>
            </a:r>
            <a:r>
              <a:rPr lang="en-US"/>
              <a:t> </a:t>
            </a:r>
          </a:p>
        </p:txBody>
      </p:sp>
      <p:sp>
        <p:nvSpPr>
          <p:cNvPr id="3" name="Slide Number Placeholder 2">
            <a:extLst>
              <a:ext uri="{FF2B5EF4-FFF2-40B4-BE49-F238E27FC236}">
                <a16:creationId xmlns:a16="http://schemas.microsoft.com/office/drawing/2014/main" id="{6E365465-7EA3-C3E7-C753-93EBCCC15793}"/>
              </a:ext>
            </a:extLst>
          </p:cNvPr>
          <p:cNvSpPr>
            <a:spLocks noGrp="1"/>
          </p:cNvSpPr>
          <p:nvPr>
            <p:ph type="sldNum" sz="quarter" idx="4"/>
          </p:nvPr>
        </p:nvSpPr>
        <p:spPr/>
        <p:txBody>
          <a:bodyPr/>
          <a:lstStyle/>
          <a:p>
            <a:fld id="{19783DCC-BFA2-483B-BF3B-4851F5A0DDCF}" type="slidenum">
              <a:rPr lang="en-US" smtClean="0"/>
              <a:pPr/>
              <a:t>47</a:t>
            </a:fld>
            <a:endParaRPr lang="en-US"/>
          </a:p>
        </p:txBody>
      </p:sp>
    </p:spTree>
    <p:custDataLst>
      <p:tags r:id="rId1"/>
    </p:custDataLst>
    <p:extLst>
      <p:ext uri="{BB962C8B-B14F-4D97-AF65-F5344CB8AC3E}">
        <p14:creationId xmlns:p14="http://schemas.microsoft.com/office/powerpoint/2010/main" val="514911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F9E6-DD9F-67AB-99B5-1E6C1D25D177}"/>
              </a:ext>
            </a:extLst>
          </p:cNvPr>
          <p:cNvSpPr txBox="1">
            <a:spLocks/>
          </p:cNvSpPr>
          <p:nvPr/>
        </p:nvSpPr>
        <p:spPr>
          <a:xfrm>
            <a:off x="1342551" y="2718547"/>
            <a:ext cx="5470626" cy="1420906"/>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n-US" sz="8000">
                <a:solidFill>
                  <a:schemeClr val="bg1"/>
                </a:solidFill>
                <a:latin typeface="+mn-lt"/>
              </a:rPr>
              <a:t>Thank You!</a:t>
            </a:r>
          </a:p>
        </p:txBody>
      </p:sp>
    </p:spTree>
    <p:custDataLst>
      <p:tags r:id="rId1"/>
    </p:custDataLst>
    <p:extLst>
      <p:ext uri="{BB962C8B-B14F-4D97-AF65-F5344CB8AC3E}">
        <p14:creationId xmlns:p14="http://schemas.microsoft.com/office/powerpoint/2010/main" val="73050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E42C-E1B8-8884-1316-E467C5E4C472}"/>
              </a:ext>
            </a:extLst>
          </p:cNvPr>
          <p:cNvSpPr>
            <a:spLocks noGrp="1"/>
          </p:cNvSpPr>
          <p:nvPr>
            <p:ph type="title"/>
          </p:nvPr>
        </p:nvSpPr>
        <p:spPr/>
        <p:txBody>
          <a:bodyPr/>
          <a:lstStyle/>
          <a:p>
            <a:r>
              <a:rPr lang="en-US"/>
              <a:t>SOR Workflow with SUPRT Assessments</a:t>
            </a:r>
          </a:p>
        </p:txBody>
      </p:sp>
      <p:sp>
        <p:nvSpPr>
          <p:cNvPr id="3" name="Slide Number Placeholder 2">
            <a:extLst>
              <a:ext uri="{FF2B5EF4-FFF2-40B4-BE49-F238E27FC236}">
                <a16:creationId xmlns:a16="http://schemas.microsoft.com/office/drawing/2014/main" id="{B6E5EAA9-780B-E799-8F16-4D122EA67716}"/>
              </a:ext>
            </a:extLst>
          </p:cNvPr>
          <p:cNvSpPr>
            <a:spLocks noGrp="1"/>
          </p:cNvSpPr>
          <p:nvPr>
            <p:ph type="sldNum" sz="quarter" idx="4"/>
          </p:nvPr>
        </p:nvSpPr>
        <p:spPr/>
        <p:txBody>
          <a:bodyPr/>
          <a:lstStyle/>
          <a:p>
            <a:fld id="{19783DCC-BFA2-483B-BF3B-4851F5A0DDCF}" type="slidenum">
              <a:rPr lang="en-US" smtClean="0"/>
              <a:pPr/>
              <a:t>5</a:t>
            </a:fld>
            <a:endParaRPr lang="en-US"/>
          </a:p>
        </p:txBody>
      </p:sp>
      <p:pic>
        <p:nvPicPr>
          <p:cNvPr id="4" name="Picture 3" descr="A diagram of spars&#10;&#10;AI-generated content may be incorrect.">
            <a:extLst>
              <a:ext uri="{FF2B5EF4-FFF2-40B4-BE49-F238E27FC236}">
                <a16:creationId xmlns:a16="http://schemas.microsoft.com/office/drawing/2014/main" id="{147721C0-0B97-F1CE-6C4B-356D1E4A5C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2355" y="2071078"/>
            <a:ext cx="9567290" cy="2715843"/>
          </a:xfrm>
          <a:prstGeom prst="rect">
            <a:avLst/>
          </a:prstGeom>
          <a:noFill/>
          <a:ln w="6350">
            <a:solidFill>
              <a:schemeClr val="accent1"/>
            </a:solidFill>
          </a:ln>
        </p:spPr>
      </p:pic>
    </p:spTree>
    <p:custDataLst>
      <p:tags r:id="rId1"/>
    </p:custDataLst>
    <p:extLst>
      <p:ext uri="{BB962C8B-B14F-4D97-AF65-F5344CB8AC3E}">
        <p14:creationId xmlns:p14="http://schemas.microsoft.com/office/powerpoint/2010/main" val="12903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B70C-BD45-6A0B-EF07-8F4F4D8F84FF}"/>
              </a:ext>
            </a:extLst>
          </p:cNvPr>
          <p:cNvSpPr>
            <a:spLocks noGrp="1"/>
          </p:cNvSpPr>
          <p:nvPr>
            <p:ph type="title"/>
          </p:nvPr>
        </p:nvSpPr>
        <p:spPr/>
        <p:txBody>
          <a:bodyPr/>
          <a:lstStyle/>
          <a:p>
            <a:r>
              <a:rPr lang="en-US"/>
              <a:t>SUPRT Assessment Periods</a:t>
            </a:r>
          </a:p>
        </p:txBody>
      </p:sp>
      <p:sp>
        <p:nvSpPr>
          <p:cNvPr id="3" name="Slide Number Placeholder 2">
            <a:extLst>
              <a:ext uri="{FF2B5EF4-FFF2-40B4-BE49-F238E27FC236}">
                <a16:creationId xmlns:a16="http://schemas.microsoft.com/office/drawing/2014/main" id="{420CF382-0D75-B759-2560-1B74D681FA7C}"/>
              </a:ext>
            </a:extLst>
          </p:cNvPr>
          <p:cNvSpPr>
            <a:spLocks noGrp="1"/>
          </p:cNvSpPr>
          <p:nvPr>
            <p:ph type="sldNum" sz="quarter" idx="4"/>
          </p:nvPr>
        </p:nvSpPr>
        <p:spPr/>
        <p:txBody>
          <a:bodyPr/>
          <a:lstStyle/>
          <a:p>
            <a:fld id="{19783DCC-BFA2-483B-BF3B-4851F5A0DDCF}" type="slidenum">
              <a:rPr lang="en-US" smtClean="0"/>
              <a:pPr/>
              <a:t>6</a:t>
            </a:fld>
            <a:endParaRPr lang="en-US"/>
          </a:p>
        </p:txBody>
      </p:sp>
      <p:sp>
        <p:nvSpPr>
          <p:cNvPr id="5" name="TextBox 4">
            <a:extLst>
              <a:ext uri="{FF2B5EF4-FFF2-40B4-BE49-F238E27FC236}">
                <a16:creationId xmlns:a16="http://schemas.microsoft.com/office/drawing/2014/main" id="{DE5ACE45-737E-17CE-9E38-251B50020698}"/>
              </a:ext>
            </a:extLst>
          </p:cNvPr>
          <p:cNvSpPr txBox="1"/>
          <p:nvPr/>
        </p:nvSpPr>
        <p:spPr>
          <a:xfrm>
            <a:off x="940526" y="1097280"/>
            <a:ext cx="9444446" cy="4847481"/>
          </a:xfrm>
          <a:prstGeom prst="rect">
            <a:avLst/>
          </a:prstGeom>
          <a:noFill/>
        </p:spPr>
        <p:txBody>
          <a:bodyPr wrap="square" rtlCol="0">
            <a:spAutoFit/>
          </a:bodyPr>
          <a:lstStyle/>
          <a:p>
            <a:r>
              <a:rPr lang="en-US" sz="2400"/>
              <a:t>Baseline</a:t>
            </a:r>
          </a:p>
          <a:p>
            <a:pPr marL="342900" indent="-342900">
              <a:buClr>
                <a:schemeClr val="tx2"/>
              </a:buClr>
              <a:buFont typeface="Wingdings" panose="05000000000000000000" pitchFamily="2" charset="2"/>
              <a:buChar char="§"/>
            </a:pPr>
            <a:r>
              <a:rPr lang="en-US" sz="2200"/>
              <a:t>Completed within 30 days before or after first service</a:t>
            </a:r>
          </a:p>
          <a:p>
            <a:pPr marL="342900" indent="-342900">
              <a:spcAft>
                <a:spcPts val="600"/>
              </a:spcAft>
              <a:buClr>
                <a:schemeClr val="tx2"/>
              </a:buClr>
              <a:buFont typeface="Wingdings" panose="05000000000000000000" pitchFamily="2" charset="2"/>
              <a:buChar char="§"/>
            </a:pPr>
            <a:r>
              <a:rPr lang="en-US" sz="2200"/>
              <a:t>Client returns after closeout completed</a:t>
            </a:r>
          </a:p>
          <a:p>
            <a:r>
              <a:rPr lang="en-US" sz="2400"/>
              <a:t>Reassessment</a:t>
            </a:r>
          </a:p>
          <a:p>
            <a:pPr marL="342900" indent="-342900">
              <a:buClr>
                <a:schemeClr val="tx2"/>
              </a:buClr>
              <a:buFont typeface="Wingdings" panose="05000000000000000000" pitchFamily="2" charset="2"/>
              <a:buChar char="§"/>
            </a:pPr>
            <a:r>
              <a:rPr lang="en-US" sz="2200"/>
              <a:t>Due 6 months after baseline assessment</a:t>
            </a:r>
          </a:p>
          <a:p>
            <a:pPr marL="342900" indent="-342900">
              <a:spcAft>
                <a:spcPts val="600"/>
              </a:spcAft>
              <a:buClr>
                <a:schemeClr val="tx2"/>
              </a:buClr>
              <a:buFont typeface="Wingdings" panose="05000000000000000000" pitchFamily="2" charset="2"/>
              <a:buChar char="§"/>
            </a:pPr>
            <a:r>
              <a:rPr lang="en-US" sz="2200"/>
              <a:t>Completion window – 30 days before or after baseline anniversary</a:t>
            </a:r>
          </a:p>
          <a:p>
            <a:r>
              <a:rPr lang="en-US" sz="2400"/>
              <a:t>Annual Assessment</a:t>
            </a:r>
          </a:p>
          <a:p>
            <a:pPr marL="342900" indent="-342900">
              <a:buClr>
                <a:schemeClr val="tx2"/>
              </a:buClr>
              <a:buFont typeface="Wingdings" panose="05000000000000000000" pitchFamily="2" charset="2"/>
              <a:buChar char="§"/>
            </a:pPr>
            <a:r>
              <a:rPr lang="en-US" sz="2200"/>
              <a:t>Every 365 days after baseline</a:t>
            </a:r>
          </a:p>
          <a:p>
            <a:pPr marL="342900" indent="-342900">
              <a:spcAft>
                <a:spcPts val="600"/>
              </a:spcAft>
              <a:buClr>
                <a:schemeClr val="tx2"/>
              </a:buClr>
              <a:buFont typeface="Wingdings" panose="05000000000000000000" pitchFamily="2" charset="2"/>
              <a:buChar char="§"/>
            </a:pPr>
            <a:r>
              <a:rPr lang="en-US" sz="2200"/>
              <a:t>Completion window – 30 days before or after baseline anniversary</a:t>
            </a:r>
          </a:p>
          <a:p>
            <a:r>
              <a:rPr lang="en-US" sz="2400"/>
              <a:t>Closeout Assessment</a:t>
            </a:r>
          </a:p>
          <a:p>
            <a:pPr marL="342900" indent="-342900">
              <a:buClr>
                <a:schemeClr val="tx2"/>
              </a:buClr>
              <a:buFont typeface="Wingdings" panose="05000000000000000000" pitchFamily="2" charset="2"/>
              <a:buChar char="§"/>
            </a:pPr>
            <a:r>
              <a:rPr lang="en-US" sz="2200"/>
              <a:t>No longer receiving services</a:t>
            </a:r>
          </a:p>
          <a:p>
            <a:pPr marL="342900" indent="-342900">
              <a:buClr>
                <a:schemeClr val="tx2"/>
              </a:buClr>
              <a:buFont typeface="Wingdings" panose="05000000000000000000" pitchFamily="2" charset="2"/>
              <a:buChar char="§"/>
            </a:pPr>
            <a:r>
              <a:rPr lang="en-US" sz="2200"/>
              <a:t>Completed within 30 days of date services discontinued</a:t>
            </a:r>
          </a:p>
          <a:p>
            <a:pPr marL="342900" indent="-342900">
              <a:buClr>
                <a:schemeClr val="tx2"/>
              </a:buClr>
              <a:buFont typeface="Wingdings" panose="05000000000000000000" pitchFamily="2" charset="2"/>
              <a:buChar char="§"/>
            </a:pPr>
            <a:r>
              <a:rPr lang="en-US" sz="2200"/>
              <a:t>Reassessment and Annual no longer needed</a:t>
            </a:r>
          </a:p>
        </p:txBody>
      </p:sp>
    </p:spTree>
    <p:custDataLst>
      <p:tags r:id="rId1"/>
    </p:custDataLst>
    <p:extLst>
      <p:ext uri="{BB962C8B-B14F-4D97-AF65-F5344CB8AC3E}">
        <p14:creationId xmlns:p14="http://schemas.microsoft.com/office/powerpoint/2010/main" val="14354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8AA5-2F04-04A3-C19D-3EE689FCB0C4}"/>
              </a:ext>
            </a:extLst>
          </p:cNvPr>
          <p:cNvSpPr>
            <a:spLocks noGrp="1"/>
          </p:cNvSpPr>
          <p:nvPr>
            <p:ph type="title"/>
          </p:nvPr>
        </p:nvSpPr>
        <p:spPr>
          <a:xfrm>
            <a:off x="0" y="0"/>
            <a:ext cx="12192000" cy="1097280"/>
          </a:xfrm>
        </p:spPr>
        <p:txBody>
          <a:bodyPr lIns="548640"/>
          <a:lstStyle/>
          <a:p>
            <a:r>
              <a:rPr lang="en-US"/>
              <a:t>SUPRT Assessments</a:t>
            </a:r>
          </a:p>
        </p:txBody>
      </p:sp>
      <p:sp>
        <p:nvSpPr>
          <p:cNvPr id="7" name="Text Placeholder 6">
            <a:extLst>
              <a:ext uri="{FF2B5EF4-FFF2-40B4-BE49-F238E27FC236}">
                <a16:creationId xmlns:a16="http://schemas.microsoft.com/office/drawing/2014/main" id="{23F032B8-6CF7-D86A-FF9D-491265E1831E}"/>
              </a:ext>
            </a:extLst>
          </p:cNvPr>
          <p:cNvSpPr>
            <a:spLocks noGrp="1"/>
          </p:cNvSpPr>
          <p:nvPr>
            <p:ph type="body" idx="1"/>
          </p:nvPr>
        </p:nvSpPr>
        <p:spPr>
          <a:solidFill>
            <a:schemeClr val="tx2"/>
          </a:solidFill>
        </p:spPr>
        <p:txBody>
          <a:bodyPr>
            <a:normAutofit/>
          </a:bodyPr>
          <a:lstStyle/>
          <a:p>
            <a:pPr algn="ctr"/>
            <a:r>
              <a:rPr lang="en-US" sz="3600">
                <a:solidFill>
                  <a:schemeClr val="bg1"/>
                </a:solidFill>
                <a:latin typeface="+mn-lt"/>
              </a:rPr>
              <a:t>SUPRT-A</a:t>
            </a:r>
          </a:p>
        </p:txBody>
      </p:sp>
      <p:sp>
        <p:nvSpPr>
          <p:cNvPr id="8" name="Content Placeholder 7">
            <a:extLst>
              <a:ext uri="{FF2B5EF4-FFF2-40B4-BE49-F238E27FC236}">
                <a16:creationId xmlns:a16="http://schemas.microsoft.com/office/drawing/2014/main" id="{B4F77CD4-5009-D933-E596-6DAD1F9D1F52}"/>
              </a:ext>
            </a:extLst>
          </p:cNvPr>
          <p:cNvSpPr>
            <a:spLocks noGrp="1"/>
          </p:cNvSpPr>
          <p:nvPr>
            <p:ph sz="half" idx="2"/>
          </p:nvPr>
        </p:nvSpPr>
        <p:spPr>
          <a:xfrm>
            <a:off x="839787" y="2684120"/>
            <a:ext cx="5157787" cy="3684588"/>
          </a:xfrm>
        </p:spPr>
        <p:txBody>
          <a:bodyPr/>
          <a:lstStyle/>
          <a:p>
            <a:r>
              <a:rPr lang="en-US">
                <a:latin typeface="+mn-lt"/>
              </a:rPr>
              <a:t>Completed by grantee staff</a:t>
            </a:r>
          </a:p>
          <a:p>
            <a:r>
              <a:rPr lang="en-US">
                <a:latin typeface="+mn-lt"/>
              </a:rPr>
              <a:t>Always required</a:t>
            </a:r>
          </a:p>
        </p:txBody>
      </p:sp>
      <p:sp>
        <p:nvSpPr>
          <p:cNvPr id="9" name="Text Placeholder 8">
            <a:extLst>
              <a:ext uri="{FF2B5EF4-FFF2-40B4-BE49-F238E27FC236}">
                <a16:creationId xmlns:a16="http://schemas.microsoft.com/office/drawing/2014/main" id="{1AF3C4DC-0A1C-3356-C187-74C72CE462A9}"/>
              </a:ext>
            </a:extLst>
          </p:cNvPr>
          <p:cNvSpPr>
            <a:spLocks noGrp="1"/>
          </p:cNvSpPr>
          <p:nvPr>
            <p:ph type="body" sz="quarter" idx="3"/>
          </p:nvPr>
        </p:nvSpPr>
        <p:spPr>
          <a:solidFill>
            <a:schemeClr val="tx2"/>
          </a:solidFill>
        </p:spPr>
        <p:txBody>
          <a:bodyPr>
            <a:normAutofit/>
          </a:bodyPr>
          <a:lstStyle/>
          <a:p>
            <a:pPr algn="ctr"/>
            <a:r>
              <a:rPr lang="en-US" sz="3600">
                <a:solidFill>
                  <a:schemeClr val="bg1"/>
                </a:solidFill>
                <a:latin typeface="+mn-lt"/>
              </a:rPr>
              <a:t>SUPRT-C</a:t>
            </a:r>
          </a:p>
        </p:txBody>
      </p:sp>
      <p:sp>
        <p:nvSpPr>
          <p:cNvPr id="10" name="Content Placeholder 9">
            <a:extLst>
              <a:ext uri="{FF2B5EF4-FFF2-40B4-BE49-F238E27FC236}">
                <a16:creationId xmlns:a16="http://schemas.microsoft.com/office/drawing/2014/main" id="{00B5464B-37D6-8981-72C8-1F99042BE5B2}"/>
              </a:ext>
            </a:extLst>
          </p:cNvPr>
          <p:cNvSpPr>
            <a:spLocks noGrp="1"/>
          </p:cNvSpPr>
          <p:nvPr>
            <p:ph sz="quarter" idx="4"/>
          </p:nvPr>
        </p:nvSpPr>
        <p:spPr>
          <a:xfrm>
            <a:off x="6169024" y="2684120"/>
            <a:ext cx="5183188" cy="3684588"/>
          </a:xfrm>
        </p:spPr>
        <p:txBody>
          <a:bodyPr/>
          <a:lstStyle/>
          <a:p>
            <a:r>
              <a:rPr lang="en-US">
                <a:latin typeface="+mn-lt"/>
              </a:rPr>
              <a:t>Completed by client or healthcare proxy</a:t>
            </a:r>
          </a:p>
          <a:p>
            <a:r>
              <a:rPr lang="en-US">
                <a:latin typeface="+mn-lt"/>
              </a:rPr>
              <a:t>Always offered, but voluntary completion</a:t>
            </a:r>
          </a:p>
        </p:txBody>
      </p:sp>
      <p:sp>
        <p:nvSpPr>
          <p:cNvPr id="3" name="Slide Number Placeholder 2">
            <a:extLst>
              <a:ext uri="{FF2B5EF4-FFF2-40B4-BE49-F238E27FC236}">
                <a16:creationId xmlns:a16="http://schemas.microsoft.com/office/drawing/2014/main" id="{3B80D874-2E99-E16E-074C-B33DE97CC772}"/>
              </a:ext>
            </a:extLst>
          </p:cNvPr>
          <p:cNvSpPr>
            <a:spLocks noGrp="1"/>
          </p:cNvSpPr>
          <p:nvPr>
            <p:ph type="sldNum" sz="quarter" idx="11"/>
          </p:nvPr>
        </p:nvSpPr>
        <p:spPr/>
        <p:txBody>
          <a:bodyPr/>
          <a:lstStyle/>
          <a:p>
            <a:fld id="{19783DCC-BFA2-483B-BF3B-4851F5A0DDCF}" type="slidenum">
              <a:rPr lang="en-US" smtClean="0"/>
              <a:pPr/>
              <a:t>7</a:t>
            </a:fld>
            <a:endParaRPr lang="en-US"/>
          </a:p>
        </p:txBody>
      </p:sp>
    </p:spTree>
    <p:custDataLst>
      <p:tags r:id="rId1"/>
    </p:custDataLst>
    <p:extLst>
      <p:ext uri="{BB962C8B-B14F-4D97-AF65-F5344CB8AC3E}">
        <p14:creationId xmlns:p14="http://schemas.microsoft.com/office/powerpoint/2010/main" val="57662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386A-D14E-1359-00FE-EE5863394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00DE9-B12A-53E1-2DDF-35E432CE2984}"/>
              </a:ext>
            </a:extLst>
          </p:cNvPr>
          <p:cNvSpPr>
            <a:spLocks noGrp="1"/>
          </p:cNvSpPr>
          <p:nvPr>
            <p:ph type="title"/>
          </p:nvPr>
        </p:nvSpPr>
        <p:spPr/>
        <p:txBody>
          <a:bodyPr/>
          <a:lstStyle/>
          <a:p>
            <a:r>
              <a:rPr lang="en-US"/>
              <a:t>SUPRT-A Assessment</a:t>
            </a:r>
          </a:p>
        </p:txBody>
      </p:sp>
      <p:sp>
        <p:nvSpPr>
          <p:cNvPr id="3" name="Slide Number Placeholder 2">
            <a:extLst>
              <a:ext uri="{FF2B5EF4-FFF2-40B4-BE49-F238E27FC236}">
                <a16:creationId xmlns:a16="http://schemas.microsoft.com/office/drawing/2014/main" id="{1D2BA9DC-87FB-14B2-7100-A04A66BEFB2A}"/>
              </a:ext>
            </a:extLst>
          </p:cNvPr>
          <p:cNvSpPr>
            <a:spLocks noGrp="1"/>
          </p:cNvSpPr>
          <p:nvPr>
            <p:ph type="sldNum" sz="quarter" idx="4"/>
          </p:nvPr>
        </p:nvSpPr>
        <p:spPr/>
        <p:txBody>
          <a:bodyPr/>
          <a:lstStyle/>
          <a:p>
            <a:fld id="{19783DCC-BFA2-483B-BF3B-4851F5A0DDCF}" type="slidenum">
              <a:rPr lang="en-US" smtClean="0"/>
              <a:pPr/>
              <a:t>8</a:t>
            </a:fld>
            <a:endParaRPr lang="en-US"/>
          </a:p>
        </p:txBody>
      </p:sp>
      <p:sp>
        <p:nvSpPr>
          <p:cNvPr id="6" name="TextBox 5">
            <a:extLst>
              <a:ext uri="{FF2B5EF4-FFF2-40B4-BE49-F238E27FC236}">
                <a16:creationId xmlns:a16="http://schemas.microsoft.com/office/drawing/2014/main" id="{257DB44D-EDB8-2979-61A0-0C794661C146}"/>
              </a:ext>
            </a:extLst>
          </p:cNvPr>
          <p:cNvSpPr txBox="1"/>
          <p:nvPr/>
        </p:nvSpPr>
        <p:spPr>
          <a:xfrm>
            <a:off x="706493" y="1520785"/>
            <a:ext cx="10776857" cy="3816429"/>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sz="2400"/>
              <a:t>Not conducted as an interview</a:t>
            </a:r>
          </a:p>
          <a:p>
            <a:pPr marL="285750" indent="-285750">
              <a:spcAft>
                <a:spcPts val="600"/>
              </a:spcAft>
              <a:buClr>
                <a:schemeClr val="tx2"/>
              </a:buClr>
              <a:buFont typeface="Wingdings" panose="05000000000000000000" pitchFamily="2" charset="2"/>
              <a:buChar char="§"/>
            </a:pPr>
            <a:r>
              <a:rPr lang="en-US" sz="2400"/>
              <a:t>Consists of 6 sections</a:t>
            </a:r>
          </a:p>
          <a:p>
            <a:pPr marL="800100" lvl="1" indent="-342900">
              <a:spcAft>
                <a:spcPts val="600"/>
              </a:spcAft>
              <a:buClr>
                <a:schemeClr val="tx2"/>
              </a:buClr>
              <a:buFont typeface="+mj-lt"/>
              <a:buAutoNum type="alphaUcPeriod"/>
            </a:pPr>
            <a:r>
              <a:rPr lang="en-US" sz="2200"/>
              <a:t>Record Management – Completed at each assessment period</a:t>
            </a:r>
          </a:p>
          <a:p>
            <a:pPr marL="800100" lvl="1" indent="-342900">
              <a:spcAft>
                <a:spcPts val="600"/>
              </a:spcAft>
              <a:buClr>
                <a:schemeClr val="tx2"/>
              </a:buClr>
              <a:buFont typeface="+mj-lt"/>
              <a:buAutoNum type="alphaUcPeriod"/>
            </a:pPr>
            <a:r>
              <a:rPr lang="en-US" sz="2200"/>
              <a:t>Behavioral Health History – Not completed at Closeout</a:t>
            </a:r>
          </a:p>
          <a:p>
            <a:pPr marL="800100" lvl="1" indent="-342900">
              <a:spcAft>
                <a:spcPts val="600"/>
              </a:spcAft>
              <a:buClr>
                <a:schemeClr val="tx2"/>
              </a:buClr>
              <a:buFont typeface="+mj-lt"/>
              <a:buAutoNum type="alphaUcPeriod"/>
            </a:pPr>
            <a:r>
              <a:rPr lang="en-US" sz="2200"/>
              <a:t>Behavioral Health Screenings – Not completed at Closeout</a:t>
            </a:r>
          </a:p>
          <a:p>
            <a:pPr marL="800100" lvl="1" indent="-342900">
              <a:spcAft>
                <a:spcPts val="600"/>
              </a:spcAft>
              <a:buClr>
                <a:schemeClr val="tx2"/>
              </a:buClr>
              <a:buFont typeface="+mj-lt"/>
              <a:buAutoNum type="alphaUcPeriod"/>
            </a:pPr>
            <a:r>
              <a:rPr lang="en-US" sz="2200"/>
              <a:t>Behavioral Health Diagnosis – Not completed at Closeout</a:t>
            </a:r>
          </a:p>
          <a:p>
            <a:pPr marL="800100" lvl="1" indent="-342900">
              <a:spcAft>
                <a:spcPts val="600"/>
              </a:spcAft>
              <a:buClr>
                <a:schemeClr val="tx2"/>
              </a:buClr>
              <a:buFont typeface="+mj-lt"/>
              <a:buAutoNum type="alphaUcPeriod"/>
            </a:pPr>
            <a:r>
              <a:rPr lang="en-US" sz="2200"/>
              <a:t>Services Received – Not completed at baseline</a:t>
            </a:r>
          </a:p>
          <a:p>
            <a:pPr marL="800100" lvl="1" indent="-342900">
              <a:spcAft>
                <a:spcPts val="600"/>
              </a:spcAft>
              <a:buClr>
                <a:schemeClr val="tx2"/>
              </a:buClr>
              <a:buFont typeface="+mj-lt"/>
              <a:buAutoNum type="alphaUcPeriod"/>
            </a:pPr>
            <a:r>
              <a:rPr lang="en-US" sz="2200"/>
              <a:t>Demographics – Only completed at baseline and only if SUPRT-C not completed</a:t>
            </a:r>
          </a:p>
          <a:p>
            <a:pPr marL="1257300" lvl="2" indent="-342900">
              <a:spcAft>
                <a:spcPts val="600"/>
              </a:spcAft>
              <a:buClr>
                <a:schemeClr val="tx2"/>
              </a:buClr>
              <a:buSzPct val="50000"/>
              <a:buFont typeface="Wingdings" panose="05000000000000000000" pitchFamily="2" charset="2"/>
              <a:buChar char="q"/>
            </a:pPr>
            <a:r>
              <a:rPr lang="en-US" sz="2200"/>
              <a:t>Even if SUPRT-C is started but not finished, F. Demographics not required</a:t>
            </a:r>
          </a:p>
        </p:txBody>
      </p:sp>
    </p:spTree>
    <p:custDataLst>
      <p:tags r:id="rId1"/>
    </p:custDataLst>
    <p:extLst>
      <p:ext uri="{BB962C8B-B14F-4D97-AF65-F5344CB8AC3E}">
        <p14:creationId xmlns:p14="http://schemas.microsoft.com/office/powerpoint/2010/main" val="376108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D901-0CD6-8BF9-20A1-C25709701F36}"/>
              </a:ext>
            </a:extLst>
          </p:cNvPr>
          <p:cNvSpPr>
            <a:spLocks noGrp="1"/>
          </p:cNvSpPr>
          <p:nvPr>
            <p:ph type="title"/>
          </p:nvPr>
        </p:nvSpPr>
        <p:spPr/>
        <p:txBody>
          <a:bodyPr/>
          <a:lstStyle/>
          <a:p>
            <a:r>
              <a:rPr lang="en-US"/>
              <a:t>SUPRT-C Assessment</a:t>
            </a:r>
          </a:p>
        </p:txBody>
      </p:sp>
      <p:sp>
        <p:nvSpPr>
          <p:cNvPr id="3" name="Slide Number Placeholder 2">
            <a:extLst>
              <a:ext uri="{FF2B5EF4-FFF2-40B4-BE49-F238E27FC236}">
                <a16:creationId xmlns:a16="http://schemas.microsoft.com/office/drawing/2014/main" id="{83493BE2-AB4C-5947-C743-66DF2486780A}"/>
              </a:ext>
            </a:extLst>
          </p:cNvPr>
          <p:cNvSpPr>
            <a:spLocks noGrp="1"/>
          </p:cNvSpPr>
          <p:nvPr>
            <p:ph type="sldNum" sz="quarter" idx="4"/>
          </p:nvPr>
        </p:nvSpPr>
        <p:spPr/>
        <p:txBody>
          <a:bodyPr/>
          <a:lstStyle/>
          <a:p>
            <a:fld id="{19783DCC-BFA2-483B-BF3B-4851F5A0DDCF}" type="slidenum">
              <a:rPr lang="en-US" smtClean="0"/>
              <a:pPr/>
              <a:t>9</a:t>
            </a:fld>
            <a:endParaRPr lang="en-US"/>
          </a:p>
        </p:txBody>
      </p:sp>
      <p:sp>
        <p:nvSpPr>
          <p:cNvPr id="4" name="TextBox 3">
            <a:extLst>
              <a:ext uri="{FF2B5EF4-FFF2-40B4-BE49-F238E27FC236}">
                <a16:creationId xmlns:a16="http://schemas.microsoft.com/office/drawing/2014/main" id="{68FCE700-E966-9E28-510C-0412E4F70EFB}"/>
              </a:ext>
            </a:extLst>
          </p:cNvPr>
          <p:cNvSpPr txBox="1"/>
          <p:nvPr/>
        </p:nvSpPr>
        <p:spPr>
          <a:xfrm>
            <a:off x="706493" y="1097280"/>
            <a:ext cx="10776857" cy="5078313"/>
          </a:xfrm>
          <a:prstGeom prst="rect">
            <a:avLst/>
          </a:prstGeom>
          <a:noFill/>
        </p:spPr>
        <p:txBody>
          <a:bodyPr wrap="square" rtlCol="0">
            <a:spAutoFit/>
          </a:bodyPr>
          <a:lstStyle/>
          <a:p>
            <a:pPr marL="285750" indent="-285750">
              <a:buClr>
                <a:schemeClr val="tx2"/>
              </a:buClr>
              <a:buFont typeface="Wingdings" panose="05000000000000000000" pitchFamily="2" charset="2"/>
              <a:buChar char="§"/>
            </a:pPr>
            <a:r>
              <a:rPr lang="en-US" sz="2400"/>
              <a:t>3 Versions based on age categories</a:t>
            </a:r>
          </a:p>
          <a:p>
            <a:pPr marL="742950" lvl="1" indent="-285750">
              <a:buClr>
                <a:schemeClr val="tx2"/>
              </a:buClr>
              <a:buFont typeface="Wingdings" panose="05000000000000000000" pitchFamily="2" charset="2"/>
              <a:buChar char="§"/>
            </a:pPr>
            <a:r>
              <a:rPr lang="en-US" sz="2200"/>
              <a:t>Adult (18+) – Offered at Baseline, Reassessment, and Annual and completed by client or proxy</a:t>
            </a:r>
          </a:p>
          <a:p>
            <a:pPr marL="742950" lvl="1" indent="-285750">
              <a:buClr>
                <a:schemeClr val="tx2"/>
              </a:buClr>
              <a:buFont typeface="Wingdings" panose="05000000000000000000" pitchFamily="2" charset="2"/>
              <a:buChar char="§"/>
            </a:pPr>
            <a:r>
              <a:rPr lang="en-US" sz="2200"/>
              <a:t>Youth (12-17) – Offered at Baseline and Reassessment and completed by client</a:t>
            </a:r>
          </a:p>
          <a:p>
            <a:pPr marL="742950" lvl="1" indent="-285750">
              <a:spcAft>
                <a:spcPts val="600"/>
              </a:spcAft>
              <a:buClr>
                <a:schemeClr val="tx2"/>
              </a:buClr>
              <a:buFont typeface="Wingdings" panose="05000000000000000000" pitchFamily="2" charset="2"/>
              <a:buChar char="§"/>
            </a:pPr>
            <a:r>
              <a:rPr lang="en-US" sz="2200"/>
              <a:t>Child (5-17) – Offered at Baseline and Reassessment and completed by parent/proxy</a:t>
            </a:r>
          </a:p>
          <a:p>
            <a:pPr marL="285750" indent="-285750">
              <a:buClr>
                <a:schemeClr val="tx2"/>
              </a:buClr>
              <a:buFont typeface="Wingdings" panose="05000000000000000000" pitchFamily="2" charset="2"/>
              <a:buChar char="§"/>
            </a:pPr>
            <a:r>
              <a:rPr lang="en-US" sz="2400"/>
              <a:t>Age category at Baseline used throughout all assessment periods</a:t>
            </a:r>
          </a:p>
          <a:p>
            <a:pPr marL="742950" lvl="1" indent="-285750">
              <a:spcAft>
                <a:spcPts val="600"/>
              </a:spcAft>
              <a:buClr>
                <a:schemeClr val="tx2"/>
              </a:buClr>
              <a:buFont typeface="Wingdings" panose="05000000000000000000" pitchFamily="2" charset="2"/>
              <a:buChar char="§"/>
            </a:pPr>
            <a:r>
              <a:rPr lang="en-US" sz="2200"/>
              <a:t>Even if client ages out of category </a:t>
            </a:r>
          </a:p>
          <a:p>
            <a:pPr marL="285750" indent="-285750">
              <a:buClr>
                <a:schemeClr val="tx2"/>
              </a:buClr>
              <a:buFont typeface="Wingdings" panose="05000000000000000000" pitchFamily="2" charset="2"/>
              <a:buChar char="§"/>
            </a:pPr>
            <a:r>
              <a:rPr lang="en-US" sz="2400"/>
              <a:t>4 Sections</a:t>
            </a:r>
          </a:p>
          <a:p>
            <a:pPr marL="742950" lvl="1" indent="-285750">
              <a:buClr>
                <a:schemeClr val="tx2"/>
              </a:buClr>
              <a:buFont typeface="Wingdings" panose="05000000000000000000" pitchFamily="2" charset="2"/>
              <a:buChar char="§"/>
            </a:pPr>
            <a:r>
              <a:rPr lang="en-US" sz="2200"/>
              <a:t>Record Management – Completed by grantee at all assessment points</a:t>
            </a:r>
          </a:p>
          <a:p>
            <a:pPr marL="742950" lvl="1" indent="-285750">
              <a:buClr>
                <a:schemeClr val="tx2"/>
              </a:buClr>
              <a:buFont typeface="Wingdings" panose="05000000000000000000" pitchFamily="2" charset="2"/>
              <a:buChar char="§"/>
            </a:pPr>
            <a:r>
              <a:rPr lang="en-US" sz="2200"/>
              <a:t>Demographics – Completed by client or proxy and only at Baseline</a:t>
            </a:r>
          </a:p>
          <a:p>
            <a:pPr marL="742950" lvl="1" indent="-285750">
              <a:buClr>
                <a:schemeClr val="tx2"/>
              </a:buClr>
              <a:buFont typeface="Wingdings" panose="05000000000000000000" pitchFamily="2" charset="2"/>
              <a:buChar char="§"/>
            </a:pPr>
            <a:r>
              <a:rPr lang="en-US" sz="2200"/>
              <a:t>Social Drivers of Health – Completed by client or proxy and only at Baseline and Reassessment</a:t>
            </a:r>
          </a:p>
          <a:p>
            <a:pPr marL="742950" lvl="1" indent="-285750">
              <a:buClr>
                <a:schemeClr val="tx2"/>
              </a:buClr>
              <a:buFont typeface="Wingdings" panose="05000000000000000000" pitchFamily="2" charset="2"/>
              <a:buChar char="§"/>
            </a:pPr>
            <a:r>
              <a:rPr lang="en-US" sz="2200"/>
              <a:t>Client Reported Core Outcomes – Completed by client or proxy at all assessment points, and only for the adult version</a:t>
            </a:r>
          </a:p>
        </p:txBody>
      </p:sp>
    </p:spTree>
    <p:custDataLst>
      <p:tags r:id="rId1"/>
    </p:custDataLst>
    <p:extLst>
      <p:ext uri="{BB962C8B-B14F-4D97-AF65-F5344CB8AC3E}">
        <p14:creationId xmlns:p14="http://schemas.microsoft.com/office/powerpoint/2010/main" val="527159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2023 Template">
  <a:themeElements>
    <a:clrScheme name="Blue Compass">
      <a:dk1>
        <a:sysClr val="windowText" lastClr="000000"/>
      </a:dk1>
      <a:lt1>
        <a:sysClr val="window" lastClr="FFFFFF"/>
      </a:lt1>
      <a:dk2>
        <a:srgbClr val="24628F"/>
      </a:dk2>
      <a:lt2>
        <a:srgbClr val="EDEDED"/>
      </a:lt2>
      <a:accent1>
        <a:srgbClr val="24628F"/>
      </a:accent1>
      <a:accent2>
        <a:srgbClr val="84536A"/>
      </a:accent2>
      <a:accent3>
        <a:srgbClr val="3C8D8B"/>
      </a:accent3>
      <a:accent4>
        <a:srgbClr val="DA902F"/>
      </a:accent4>
      <a:accent5>
        <a:srgbClr val="5D6373"/>
      </a:accent5>
      <a:accent6>
        <a:srgbClr val="9398A7"/>
      </a:accent6>
      <a:hlink>
        <a:srgbClr val="066FD8"/>
      </a:hlink>
      <a:folHlink>
        <a:srgbClr val="8345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2023 Template" id="{8DD661BC-0859-41EC-926E-45E159CDECB9}" vid="{5D885439-E2C3-4638-8EC9-3BBD54868D94}"/>
    </a:ext>
  </a:extLst>
</a:theme>
</file>

<file path=ppt/theme/theme2.xml><?xml version="1.0" encoding="utf-8"?>
<a:theme xmlns:a="http://schemas.openxmlformats.org/drawingml/2006/main" name="backdrop - opt2">
  <a:themeElements>
    <a:clrScheme name="Blue Compass">
      <a:dk1>
        <a:sysClr val="windowText" lastClr="000000"/>
      </a:dk1>
      <a:lt1>
        <a:sysClr val="window" lastClr="FFFFFF"/>
      </a:lt1>
      <a:dk2>
        <a:srgbClr val="24628F"/>
      </a:dk2>
      <a:lt2>
        <a:srgbClr val="EDEDED"/>
      </a:lt2>
      <a:accent1>
        <a:srgbClr val="24628F"/>
      </a:accent1>
      <a:accent2>
        <a:srgbClr val="84536A"/>
      </a:accent2>
      <a:accent3>
        <a:srgbClr val="3C8D8B"/>
      </a:accent3>
      <a:accent4>
        <a:srgbClr val="DA902F"/>
      </a:accent4>
      <a:accent5>
        <a:srgbClr val="5D6373"/>
      </a:accent5>
      <a:accent6>
        <a:srgbClr val="9398A7"/>
      </a:accent6>
      <a:hlink>
        <a:srgbClr val="066FD8"/>
      </a:hlink>
      <a:folHlink>
        <a:srgbClr val="8345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Blue Compass">
      <a:dk1>
        <a:sysClr val="windowText" lastClr="000000"/>
      </a:dk1>
      <a:lt1>
        <a:sysClr val="window" lastClr="FFFFFF"/>
      </a:lt1>
      <a:dk2>
        <a:srgbClr val="24628F"/>
      </a:dk2>
      <a:lt2>
        <a:srgbClr val="EDEDED"/>
      </a:lt2>
      <a:accent1>
        <a:srgbClr val="24628F"/>
      </a:accent1>
      <a:accent2>
        <a:srgbClr val="84536A"/>
      </a:accent2>
      <a:accent3>
        <a:srgbClr val="3C8D8B"/>
      </a:accent3>
      <a:accent4>
        <a:srgbClr val="DA902F"/>
      </a:accent4>
      <a:accent5>
        <a:srgbClr val="5D6373"/>
      </a:accent5>
      <a:accent6>
        <a:srgbClr val="9398A7"/>
      </a:accent6>
      <a:hlink>
        <a:srgbClr val="066FD8"/>
      </a:hlink>
      <a:folHlink>
        <a:srgbClr val="8345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3337F3DDC6AF47A16609C9D52B925F" ma:contentTypeVersion="18" ma:contentTypeDescription="Create a new document." ma:contentTypeScope="" ma:versionID="c64b90d79a180bed24650fdfff896f8f">
  <xsd:schema xmlns:xsd="http://www.w3.org/2001/XMLSchema" xmlns:xs="http://www.w3.org/2001/XMLSchema" xmlns:p="http://schemas.microsoft.com/office/2006/metadata/properties" xmlns:ns1="http://schemas.microsoft.com/sharepoint/v3" xmlns:ns2="ee71c02f-641d-4c47-a125-109544236955" xmlns:ns3="0d9601b6-4c24-4252-8168-819935bf1cae" targetNamespace="http://schemas.microsoft.com/office/2006/metadata/properties" ma:root="true" ma:fieldsID="656024ed45c18fe79f39db1b45597694" ns1:_="" ns2:_="" ns3:_="">
    <xsd:import namespace="http://schemas.microsoft.com/sharepoint/v3"/>
    <xsd:import namespace="ee71c02f-641d-4c47-a125-109544236955"/>
    <xsd:import namespace="0d9601b6-4c24-4252-8168-819935bf1c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1:_ip_UnifiedCompliancePolicyProperties" minOccurs="0"/>
                <xsd:element ref="ns1:_ip_UnifiedCompliancePolicyUIAction"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1c02f-641d-4c47-a125-109544236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17ea1b8-2dd1-4678-94c0-e8024d3cff3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9601b6-4c24-4252-8168-819935bf1c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e7a233fe-0a1a-447e-86c0-99d7e0a9f49b}" ma:internalName="TaxCatchAll" ma:showField="CatchAllData" ma:web="0d9601b6-4c24-4252-8168-819935bf1c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e71c02f-641d-4c47-a125-109544236955">
      <Terms xmlns="http://schemas.microsoft.com/office/infopath/2007/PartnerControls"/>
    </lcf76f155ced4ddcb4097134ff3c332f>
    <TaxCatchAll xmlns="0d9601b6-4c24-4252-8168-819935bf1cae" xsi:nil="true"/>
    <SharedWithUsers xmlns="0d9601b6-4c24-4252-8168-819935bf1cae">
      <UserInfo>
        <DisplayName>Arnie Saxberg</DisplayName>
        <AccountId>1492</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4A499211089F34D9CA9C067B774537D" ma:contentTypeVersion="13" ma:contentTypeDescription="Create a new document." ma:contentTypeScope="" ma:versionID="1013879b9a8b9c5e79c3e04e345eea4e">
  <xsd:schema xmlns:xsd="http://www.w3.org/2001/XMLSchema" xmlns:xs="http://www.w3.org/2001/XMLSchema" xmlns:p="http://schemas.microsoft.com/office/2006/metadata/properties" xmlns:ns2="0aa5ce04-e22e-41b9-9cab-90a202d6ab13" xmlns:ns3="http://schemas.microsoft.com/sharepoint/v3/fields" xmlns:ns4="630e8e7e-5459-4e82-afd6-7160d525a34c" targetNamespace="http://schemas.microsoft.com/office/2006/metadata/properties" ma:root="true" ma:fieldsID="e6d06455b3dcfb63edafc39dc90e10ad" ns2:_="" ns3:_="" ns4:_="">
    <xsd:import namespace="0aa5ce04-e22e-41b9-9cab-90a202d6ab13"/>
    <xsd:import namespace="http://schemas.microsoft.com/sharepoint/v3/fields"/>
    <xsd:import namespace="630e8e7e-5459-4e82-afd6-7160d525a34c"/>
    <xsd:element name="properties">
      <xsd:complexType>
        <xsd:sequence>
          <xsd:element name="documentManagement">
            <xsd:complexType>
              <xsd:all>
                <xsd:element ref="ns2:_dlc_DocId" minOccurs="0"/>
                <xsd:element ref="ns2:_dlc_DocIdUrl" minOccurs="0"/>
                <xsd:element ref="ns2:_dlc_DocIdPersistId" minOccurs="0"/>
                <xsd:element ref="ns3:_Status" minOccurs="0"/>
                <xsd:element ref="ns4:MediaServiceMetadata" minOccurs="0"/>
                <xsd:element ref="ns4:MediaServiceFastMetadata" minOccurs="0"/>
                <xsd:element ref="ns4:MediaServiceDateTaken" minOccurs="0"/>
                <xsd:element ref="ns4:MediaLengthInSeconds" minOccurs="0"/>
                <xsd:element ref="ns4:MediaServiceObjectDetectorVersions" minOccurs="0"/>
                <xsd:element ref="ns4:MediaServiceSearchPropertie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a5ce04-e22e-41b9-9cab-90a202d6a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1" nillable="true" ma:displayName="Status" ma:default="In Progress" ma:format="Dropdown" ma:internalName="_Status" ma:readOnly="false">
      <xsd:simpleType>
        <xsd:union memberTypes="dms:Text">
          <xsd:simpleType>
            <xsd:restriction base="dms:Choice">
              <xsd:enumeration value="Not Started"/>
              <xsd:enumeration value="In Progress"/>
              <xsd:enumeration value="Draft"/>
              <xsd:enumeration value="Ready for Review"/>
              <xsd:enumeration value="Reviewed"/>
              <xsd:enumeration value="Final"/>
              <xsd:enumeration value="Archiv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30e8e7e-5459-4e82-afd6-7160d525a34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6D3C9-6959-42CA-9B10-48BE9DAC0F12}"/>
</file>

<file path=customXml/itemProps2.xml><?xml version="1.0" encoding="utf-8"?>
<ds:datastoreItem xmlns:ds="http://schemas.openxmlformats.org/officeDocument/2006/customXml" ds:itemID="{E7EA2E3A-A71E-407F-9AF6-160C6B3CF18A}">
  <ds:schemaRefs>
    <ds:schemaRef ds:uri="http://schemas.microsoft.com/sharepoint/v3/contenttype/forms"/>
  </ds:schemaRefs>
</ds:datastoreItem>
</file>

<file path=customXml/itemProps3.xml><?xml version="1.0" encoding="utf-8"?>
<ds:datastoreItem xmlns:ds="http://schemas.openxmlformats.org/officeDocument/2006/customXml" ds:itemID="{6A26800D-C0E4-4DD2-8324-2EEAF37E442D}">
  <ds:schemaRefs>
    <ds:schemaRef ds:uri="662d4c79-2d27-4888-851f-8064bd21aa2d"/>
    <ds:schemaRef ds:uri="88895e31-857b-4ac9-bf70-02788a5a5f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32029EF-D0DD-4905-9EE6-AB5F574B94CA}"/>
</file>

<file path=docProps/app.xml><?xml version="1.0" encoding="utf-8"?>
<Properties xmlns="http://schemas.openxmlformats.org/officeDocument/2006/extended-properties" xmlns:vt="http://schemas.openxmlformats.org/officeDocument/2006/docPropsVTypes">
  <Template>Default Theme</Template>
  <Application>Microsoft Office PowerPoint</Application>
  <PresentationFormat>Widescreen</PresentationFormat>
  <Slides>48</Slides>
  <Notes>45</Notes>
  <HiddenSlides>0</HiddenSlide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New 2023 Template</vt:lpstr>
      <vt:lpstr>backdrop - opt2</vt:lpstr>
      <vt:lpstr>2_Custom Design</vt:lpstr>
      <vt:lpstr>PowerPoint Presentation</vt:lpstr>
      <vt:lpstr>Introductions</vt:lpstr>
      <vt:lpstr>Agenda</vt:lpstr>
      <vt:lpstr>PowerPoint Presentation</vt:lpstr>
      <vt:lpstr>SOR Workflow with SUPRT Assessments</vt:lpstr>
      <vt:lpstr>SUPRT Assessment Periods</vt:lpstr>
      <vt:lpstr>SUPRT Assessments</vt:lpstr>
      <vt:lpstr>SUPRT-A Assessment</vt:lpstr>
      <vt:lpstr>SUPRT-C Assessment</vt:lpstr>
      <vt:lpstr>PowerPoint Presentation</vt:lpstr>
      <vt:lpstr>Client Record</vt:lpstr>
      <vt:lpstr>Client Profile</vt:lpstr>
      <vt:lpstr>Address</vt:lpstr>
      <vt:lpstr>Additional Information</vt:lpstr>
      <vt:lpstr>Intake</vt:lpstr>
      <vt:lpstr>Activity List</vt:lpstr>
      <vt:lpstr>Admission</vt:lpstr>
      <vt:lpstr>Program Enrollment</vt:lpstr>
      <vt:lpstr>SUPRT Assessment</vt:lpstr>
      <vt:lpstr>Demo</vt:lpstr>
      <vt:lpstr>PowerPoint Presentation</vt:lpstr>
      <vt:lpstr>SUPRT Assessment</vt:lpstr>
      <vt:lpstr>SUPRT Assessment – Not Documented</vt:lpstr>
      <vt:lpstr>SUPRT Assessment – Required Follow-Up</vt:lpstr>
      <vt:lpstr>SUPRT Assessment – Diagnosis</vt:lpstr>
      <vt:lpstr>SUPRT Assessment – Mover Boxes and Other</vt:lpstr>
      <vt:lpstr>SUPRT-C Assessment – Likert Scale</vt:lpstr>
      <vt:lpstr>SUPRT-C Assessment – Invalid or Missing Data</vt:lpstr>
      <vt:lpstr>Completing Assessment</vt:lpstr>
      <vt:lpstr>Unlock Assessment</vt:lpstr>
      <vt:lpstr>Demo</vt:lpstr>
      <vt:lpstr>PowerPoint Presentation</vt:lpstr>
      <vt:lpstr>SUPRT Reassessment and Annual Due Detail</vt:lpstr>
      <vt:lpstr>Reassessment</vt:lpstr>
      <vt:lpstr>Annual Assessment</vt:lpstr>
      <vt:lpstr>Services Rendered</vt:lpstr>
      <vt:lpstr>Demo</vt:lpstr>
      <vt:lpstr>PowerPoint Presentation</vt:lpstr>
      <vt:lpstr>Closeout Assessment</vt:lpstr>
      <vt:lpstr>Discharge – Close Program Enrollment</vt:lpstr>
      <vt:lpstr>Discharge – Close Intake</vt:lpstr>
      <vt:lpstr>Demo</vt:lpstr>
      <vt:lpstr>PowerPoint Presentation</vt:lpstr>
      <vt:lpstr>GPRA to SUPRT Transition</vt:lpstr>
      <vt:lpstr>Expired GPRAs</vt:lpstr>
      <vt:lpstr>Questions?</vt:lpstr>
      <vt:lpstr>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Jacquelyn Horning</dc:creator>
  <cp:revision>1</cp:revision>
  <dcterms:created xsi:type="dcterms:W3CDTF">2024-01-04T14:40:43Z</dcterms:created>
  <dcterms:modified xsi:type="dcterms:W3CDTF">2026-06-02T18:27:59Z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0x0101000B3337F3DDC6AF47A16609C9D52B925F</vt:lpwstr>
  </property>
  <property fmtid="{D5CDD505-2E9C-101B-9397-08002B2CF9AE}" pid="3" name="_dlc_DocIdItemGuid">
    <vt:lpwstr>1da84ae5-bdc2-4477-b35e-d817a8618d4a</vt:lpwstr>
  </property>
  <property fmtid="{D5CDD505-2E9C-101B-9397-08002B2CF9AE}" pid="4" name="ArticulateGUID">
    <vt:lpwstr>CE1CFD54-7945-468A-AC70-ED020CB82299</vt:lpwstr>
  </property>
  <property fmtid="{D5CDD505-2E9C-101B-9397-08002B2CF9AE}" pid="5" name="ArticulatePath">
    <vt:lpwstr>https://feisystems3-my.sharepoint.com/personal/scott_wilson_feisystems_com/Documents/Desktop/WITS/SOR3/SOR 3</vt:lpwstr>
  </property>
  <property fmtid="{D5CDD505-2E9C-101B-9397-08002B2CF9AE}" pid="6" name="WITS Customers">
    <vt:lpwstr>;#FEi;#Florida;#</vt:lpwstr>
  </property>
  <property fmtid="{D5CDD505-2E9C-101B-9397-08002B2CF9AE}" pid="7" name="SharedWithUsers">
    <vt:lpwstr>1492;#Arnie Saxberg</vt:lpwstr>
  </property>
  <property fmtid="{D5CDD505-2E9C-101B-9397-08002B2CF9AE}" pid="8" name="Order">
    <vt:r8>55500</vt:r8>
  </property>
  <property fmtid="{D5CDD505-2E9C-101B-9397-08002B2CF9AE}" pid="9" name="xd_Signature">
    <vt:bool>false</vt:bool>
  </property>
  <property fmtid="{D5CDD505-2E9C-101B-9397-08002B2CF9AE}" pid="10" name="xd_ProgID">
    <vt:lpwstr/>
  </property>
  <property fmtid="{D5CDD505-2E9C-101B-9397-08002B2CF9AE}" pid="11" name="Approval Required1">
    <vt:lpwstr>Yes - Contractually Required Approval</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y fmtid="{D5CDD505-2E9C-101B-9397-08002B2CF9AE}" pid="16" name="Approval Required">
    <vt:lpwstr>Yes - Contractually Required Approval</vt:lpwstr>
  </property>
  <property fmtid="{D5CDD505-2E9C-101B-9397-08002B2CF9AE}" pid="17" name="_ExtendedDescription">
    <vt:lpwstr/>
  </property>
  <property fmtid="{D5CDD505-2E9C-101B-9397-08002B2CF9AE}" pid="18" name="TriggerFlowInfo">
    <vt:lpwstr/>
  </property>
</Properties>
</file>